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58"/>
  </p:notesMasterIdLst>
  <p:handoutMasterIdLst>
    <p:handoutMasterId r:id="rId59"/>
  </p:handoutMasterIdLst>
  <p:sldIdLst>
    <p:sldId id="695" r:id="rId2"/>
    <p:sldId id="614" r:id="rId3"/>
    <p:sldId id="616" r:id="rId4"/>
    <p:sldId id="617" r:id="rId5"/>
    <p:sldId id="618" r:id="rId6"/>
    <p:sldId id="627" r:id="rId7"/>
    <p:sldId id="625" r:id="rId8"/>
    <p:sldId id="615" r:id="rId9"/>
    <p:sldId id="628" r:id="rId10"/>
    <p:sldId id="630" r:id="rId11"/>
    <p:sldId id="632" r:id="rId12"/>
    <p:sldId id="640" r:id="rId13"/>
    <p:sldId id="633" r:id="rId14"/>
    <p:sldId id="663" r:id="rId15"/>
    <p:sldId id="582" r:id="rId16"/>
    <p:sldId id="522" r:id="rId17"/>
    <p:sldId id="635" r:id="rId18"/>
    <p:sldId id="641" r:id="rId19"/>
    <p:sldId id="676" r:id="rId20"/>
    <p:sldId id="677" r:id="rId21"/>
    <p:sldId id="644" r:id="rId22"/>
    <p:sldId id="642" r:id="rId23"/>
    <p:sldId id="670" r:id="rId24"/>
    <p:sldId id="643" r:id="rId25"/>
    <p:sldId id="664" r:id="rId26"/>
    <p:sldId id="666" r:id="rId27"/>
    <p:sldId id="667" r:id="rId28"/>
    <p:sldId id="646" r:id="rId29"/>
    <p:sldId id="694" r:id="rId30"/>
    <p:sldId id="678" r:id="rId31"/>
    <p:sldId id="692" r:id="rId32"/>
    <p:sldId id="656" r:id="rId33"/>
    <p:sldId id="689" r:id="rId34"/>
    <p:sldId id="429" r:id="rId35"/>
    <p:sldId id="686" r:id="rId36"/>
    <p:sldId id="592" r:id="rId37"/>
    <p:sldId id="674" r:id="rId38"/>
    <p:sldId id="690" r:id="rId39"/>
    <p:sldId id="584" r:id="rId40"/>
    <p:sldId id="586" r:id="rId41"/>
    <p:sldId id="691" r:id="rId42"/>
    <p:sldId id="660" r:id="rId43"/>
    <p:sldId id="693" r:id="rId44"/>
    <p:sldId id="661" r:id="rId45"/>
    <p:sldId id="679" r:id="rId46"/>
    <p:sldId id="683" r:id="rId47"/>
    <p:sldId id="681" r:id="rId48"/>
    <p:sldId id="682" r:id="rId49"/>
    <p:sldId id="680" r:id="rId50"/>
    <p:sldId id="655" r:id="rId51"/>
    <p:sldId id="684" r:id="rId52"/>
    <p:sldId id="257" r:id="rId53"/>
    <p:sldId id="610" r:id="rId54"/>
    <p:sldId id="637" r:id="rId55"/>
    <p:sldId id="638" r:id="rId56"/>
    <p:sldId id="333" r:id="rId57"/>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Lloyd Deviney" initials="DLD" lastIdx="10" clrIdx="0"/>
  <p:cmAuthor id="1" name="Frances Deviney" initials="FD"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6CAF"/>
    <a:srgbClr val="F20000"/>
    <a:srgbClr val="B6A794"/>
    <a:srgbClr val="FFFFFF"/>
    <a:srgbClr val="DA0000"/>
    <a:srgbClr val="2470B6"/>
    <a:srgbClr val="2167A7"/>
    <a:srgbClr val="2068B0"/>
    <a:srgbClr val="1F64A9"/>
    <a:srgbClr val="AA9A8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71292" autoAdjust="0"/>
  </p:normalViewPr>
  <p:slideViewPr>
    <p:cSldViewPr>
      <p:cViewPr varScale="1">
        <p:scale>
          <a:sx n="82" d="100"/>
          <a:sy n="82" d="100"/>
        </p:scale>
        <p:origin x="-244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8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oleObject" Target="file:///\\cpppserver\Documents\Working%20Files\KHattemer\tax%20incidence%20report%20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lineChart>
        <c:grouping val="standard"/>
        <c:ser>
          <c:idx val="0"/>
          <c:order val="0"/>
          <c:tx>
            <c:strRef>
              <c:f>Sheet1!$B$1</c:f>
              <c:strCache>
                <c:ptCount val="1"/>
                <c:pt idx="0">
                  <c:v>Texas</c:v>
                </c:pt>
              </c:strCache>
            </c:strRef>
          </c:tx>
          <c:spPr>
            <a:ln>
              <a:solidFill>
                <a:srgbClr val="FF0000"/>
              </a:solidFill>
            </a:ln>
          </c:spPr>
          <c:marker>
            <c:symbol val="none"/>
          </c:marker>
          <c:dLbls>
            <c:dLbl>
              <c:idx val="0"/>
              <c:dLblPos val="t"/>
              <c:showVal val="1"/>
            </c:dLbl>
            <c:dLbl>
              <c:idx val="6"/>
              <c:dLblPos val="t"/>
              <c:showVal val="1"/>
            </c:dLbl>
            <c:dLbl>
              <c:idx val="15"/>
              <c:dLblPos val="t"/>
              <c:showVal val="1"/>
            </c:dLbl>
            <c:delete val="1"/>
            <c:dLblPos val="t"/>
          </c:dLbls>
          <c:cat>
            <c:numRef>
              <c:f>Sheet1!$A$2:$A$17</c:f>
              <c:numCache>
                <c:formatCode>General</c:formatCode>
                <c:ptCount val="16"/>
                <c:pt idx="0">
                  <c:v>1993</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numCache>
            </c:numRef>
          </c:cat>
          <c:val>
            <c:numRef>
              <c:f>Sheet1!$B$2:$B$17</c:f>
              <c:numCache>
                <c:formatCode>0%</c:formatCode>
                <c:ptCount val="16"/>
                <c:pt idx="0">
                  <c:v>0.28600000000000031</c:v>
                </c:pt>
                <c:pt idx="1">
                  <c:v>0.26900000000000002</c:v>
                </c:pt>
                <c:pt idx="2">
                  <c:v>0.25800000000000001</c:v>
                </c:pt>
                <c:pt idx="3">
                  <c:v>0.23600000000000004</c:v>
                </c:pt>
                <c:pt idx="4">
                  <c:v>0.224</c:v>
                </c:pt>
                <c:pt idx="5">
                  <c:v>0.20500000000000004</c:v>
                </c:pt>
                <c:pt idx="6">
                  <c:v>0.20700000000000021</c:v>
                </c:pt>
                <c:pt idx="7">
                  <c:v>0.21200000000000022</c:v>
                </c:pt>
                <c:pt idx="8">
                  <c:v>0.21300000000000022</c:v>
                </c:pt>
                <c:pt idx="9">
                  <c:v>0.22800000000000001</c:v>
                </c:pt>
                <c:pt idx="10">
                  <c:v>0.22700000000000001</c:v>
                </c:pt>
                <c:pt idx="11">
                  <c:v>0.24700000000000022</c:v>
                </c:pt>
                <c:pt idx="12">
                  <c:v>0.23800000000000004</c:v>
                </c:pt>
                <c:pt idx="13">
                  <c:v>0.23100000000000001</c:v>
                </c:pt>
                <c:pt idx="14">
                  <c:v>0.22500000000000001</c:v>
                </c:pt>
                <c:pt idx="15">
                  <c:v>0.24300000000000022</c:v>
                </c:pt>
              </c:numCache>
            </c:numRef>
          </c:val>
        </c:ser>
        <c:ser>
          <c:idx val="1"/>
          <c:order val="1"/>
          <c:tx>
            <c:strRef>
              <c:f>Sheet1!$C$1</c:f>
              <c:strCache>
                <c:ptCount val="1"/>
                <c:pt idx="0">
                  <c:v>US</c:v>
                </c:pt>
              </c:strCache>
            </c:strRef>
          </c:tx>
          <c:spPr>
            <a:ln>
              <a:solidFill>
                <a:schemeClr val="accent6">
                  <a:lumMod val="50000"/>
                </a:schemeClr>
              </a:solidFill>
            </a:ln>
          </c:spPr>
          <c:marker>
            <c:symbol val="none"/>
          </c:marker>
          <c:dLbls>
            <c:dLbl>
              <c:idx val="0"/>
              <c:dLblPos val="t"/>
              <c:showVal val="1"/>
            </c:dLbl>
            <c:dLbl>
              <c:idx val="6"/>
              <c:dLblPos val="t"/>
              <c:showVal val="1"/>
            </c:dLbl>
            <c:dLbl>
              <c:idx val="15"/>
              <c:dLblPos val="t"/>
              <c:showVal val="1"/>
            </c:dLbl>
            <c:delete val="1"/>
            <c:dLblPos val="t"/>
          </c:dLbls>
          <c:cat>
            <c:numRef>
              <c:f>Sheet1!$A$2:$A$17</c:f>
              <c:numCache>
                <c:formatCode>General</c:formatCode>
                <c:ptCount val="16"/>
                <c:pt idx="0">
                  <c:v>1993</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numCache>
            </c:numRef>
          </c:cat>
          <c:val>
            <c:numRef>
              <c:f>Sheet1!$C$2:$C$17</c:f>
              <c:numCache>
                <c:formatCode>0%</c:formatCode>
                <c:ptCount val="16"/>
                <c:pt idx="0">
                  <c:v>0.22700000000000001</c:v>
                </c:pt>
                <c:pt idx="1">
                  <c:v>0.20800000000000021</c:v>
                </c:pt>
                <c:pt idx="2">
                  <c:v>0.20500000000000004</c:v>
                </c:pt>
                <c:pt idx="3">
                  <c:v>0.19900000000000001</c:v>
                </c:pt>
                <c:pt idx="4">
                  <c:v>0.18900000000000025</c:v>
                </c:pt>
                <c:pt idx="5">
                  <c:v>0.17100000000000001</c:v>
                </c:pt>
                <c:pt idx="6">
                  <c:v>0.16200000000000001</c:v>
                </c:pt>
                <c:pt idx="7">
                  <c:v>0.16300000000000001</c:v>
                </c:pt>
                <c:pt idx="8">
                  <c:v>0.16700000000000001</c:v>
                </c:pt>
                <c:pt idx="9">
                  <c:v>0.17600000000000021</c:v>
                </c:pt>
                <c:pt idx="10">
                  <c:v>0.17800000000000021</c:v>
                </c:pt>
                <c:pt idx="11">
                  <c:v>0.18500000000000022</c:v>
                </c:pt>
                <c:pt idx="12">
                  <c:v>0.18300000000000022</c:v>
                </c:pt>
                <c:pt idx="13">
                  <c:v>0.18000000000000022</c:v>
                </c:pt>
                <c:pt idx="14">
                  <c:v>0.18200000000000022</c:v>
                </c:pt>
                <c:pt idx="15">
                  <c:v>0.2</c:v>
                </c:pt>
              </c:numCache>
            </c:numRef>
          </c:val>
        </c:ser>
        <c:marker val="1"/>
        <c:axId val="49583232"/>
        <c:axId val="49584768"/>
      </c:lineChart>
      <c:catAx>
        <c:axId val="49583232"/>
        <c:scaling>
          <c:orientation val="minMax"/>
        </c:scaling>
        <c:axPos val="b"/>
        <c:numFmt formatCode="General" sourceLinked="1"/>
        <c:tickLblPos val="nextTo"/>
        <c:txPr>
          <a:bodyPr rot="-5400000" vert="horz"/>
          <a:lstStyle/>
          <a:p>
            <a:pPr>
              <a:defRPr/>
            </a:pPr>
            <a:endParaRPr lang="en-US"/>
          </a:p>
        </c:txPr>
        <c:crossAx val="49584768"/>
        <c:crosses val="autoZero"/>
        <c:auto val="1"/>
        <c:lblAlgn val="ctr"/>
        <c:lblOffset val="100"/>
      </c:catAx>
      <c:valAx>
        <c:axId val="49584768"/>
        <c:scaling>
          <c:orientation val="minMax"/>
          <c:min val="0.15000000000000024"/>
        </c:scaling>
        <c:delete val="1"/>
        <c:axPos val="l"/>
        <c:numFmt formatCode="0%" sourceLinked="1"/>
        <c:tickLblPos val="none"/>
        <c:crossAx val="49583232"/>
        <c:crosses val="autoZero"/>
        <c:crossBetween val="between"/>
      </c:valAx>
      <c:spPr>
        <a:effectLst>
          <a:outerShdw blurRad="152400" dist="317500" dir="5400000" sx="90000" sy="-19000" rotWithShape="0">
            <a:prstClr val="black">
              <a:alpha val="15000"/>
            </a:prstClr>
          </a:outerShdw>
        </a:effectLst>
      </c:spPr>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6248850303968293E-2"/>
          <c:y val="4.0608465608465608E-2"/>
          <c:w val="0.90686486304596536"/>
          <c:h val="0.77021747281589925"/>
        </c:manualLayout>
      </c:layout>
      <c:lineChart>
        <c:grouping val="standard"/>
        <c:ser>
          <c:idx val="0"/>
          <c:order val="0"/>
          <c:tx>
            <c:strRef>
              <c:f>Sheet1!$B$1</c:f>
              <c:strCache>
                <c:ptCount val="1"/>
                <c:pt idx="0">
                  <c:v>Texas</c:v>
                </c:pt>
              </c:strCache>
            </c:strRef>
          </c:tx>
          <c:spPr>
            <a:ln w="63500">
              <a:solidFill>
                <a:srgbClr val="DA0000"/>
              </a:solidFill>
            </a:ln>
          </c:spPr>
          <c:marker>
            <c:symbol val="none"/>
          </c:marker>
          <c:dLbls>
            <c:dLbl>
              <c:idx val="65"/>
              <c:layout>
                <c:manualLayout>
                  <c:x val="0"/>
                  <c:y val="2.9569892473118291E-2"/>
                </c:manualLayout>
              </c:layout>
              <c:showVal val="1"/>
            </c:dLbl>
            <c:delete val="1"/>
          </c:dLbls>
          <c:cat>
            <c:numRef>
              <c:f>Sheet1!$A$2:$A$68</c:f>
              <c:numCache>
                <c:formatCode>[$-409]mmm\-yy;@</c:formatCode>
                <c:ptCount val="67"/>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39822</c:v>
                </c:pt>
                <c:pt idx="37">
                  <c:v>39853</c:v>
                </c:pt>
                <c:pt idx="38">
                  <c:v>39881</c:v>
                </c:pt>
                <c:pt idx="39">
                  <c:v>39912</c:v>
                </c:pt>
                <c:pt idx="40">
                  <c:v>39942</c:v>
                </c:pt>
                <c:pt idx="41">
                  <c:v>39973</c:v>
                </c:pt>
                <c:pt idx="42">
                  <c:v>40003</c:v>
                </c:pt>
                <c:pt idx="43">
                  <c:v>40034</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numCache>
            </c:numRef>
          </c:cat>
          <c:val>
            <c:numRef>
              <c:f>Sheet1!$B$2:$B$68</c:f>
              <c:numCache>
                <c:formatCode>General</c:formatCode>
                <c:ptCount val="67"/>
                <c:pt idx="0">
                  <c:v>5.3</c:v>
                </c:pt>
                <c:pt idx="1">
                  <c:v>5.2</c:v>
                </c:pt>
                <c:pt idx="2">
                  <c:v>5.0999999999999996</c:v>
                </c:pt>
                <c:pt idx="3">
                  <c:v>5.0999999999999996</c:v>
                </c:pt>
                <c:pt idx="4">
                  <c:v>5</c:v>
                </c:pt>
                <c:pt idx="5">
                  <c:v>5</c:v>
                </c:pt>
                <c:pt idx="6">
                  <c:v>4.9000000000000004</c:v>
                </c:pt>
                <c:pt idx="7">
                  <c:v>4.9000000000000004</c:v>
                </c:pt>
                <c:pt idx="8">
                  <c:v>4.8</c:v>
                </c:pt>
                <c:pt idx="9">
                  <c:v>4.8</c:v>
                </c:pt>
                <c:pt idx="10">
                  <c:v>4.7</c:v>
                </c:pt>
                <c:pt idx="11">
                  <c:v>4.5999999999999996</c:v>
                </c:pt>
                <c:pt idx="12">
                  <c:v>4.5</c:v>
                </c:pt>
                <c:pt idx="13">
                  <c:v>4.4000000000000004</c:v>
                </c:pt>
                <c:pt idx="14">
                  <c:v>4.4000000000000004</c:v>
                </c:pt>
                <c:pt idx="15">
                  <c:v>4.4000000000000004</c:v>
                </c:pt>
                <c:pt idx="16">
                  <c:v>4.4000000000000004</c:v>
                </c:pt>
                <c:pt idx="17">
                  <c:v>4.3</c:v>
                </c:pt>
                <c:pt idx="18">
                  <c:v>4.3</c:v>
                </c:pt>
                <c:pt idx="19">
                  <c:v>4.4000000000000004</c:v>
                </c:pt>
                <c:pt idx="20">
                  <c:v>4.4000000000000004</c:v>
                </c:pt>
                <c:pt idx="21">
                  <c:v>4.4000000000000004</c:v>
                </c:pt>
                <c:pt idx="22">
                  <c:v>4.4000000000000004</c:v>
                </c:pt>
                <c:pt idx="23">
                  <c:v>4.4000000000000004</c:v>
                </c:pt>
                <c:pt idx="24">
                  <c:v>4.4000000000000004</c:v>
                </c:pt>
                <c:pt idx="25">
                  <c:v>4.5</c:v>
                </c:pt>
                <c:pt idx="26">
                  <c:v>4.5999999999999996</c:v>
                </c:pt>
                <c:pt idx="27">
                  <c:v>4.5999999999999996</c:v>
                </c:pt>
                <c:pt idx="28">
                  <c:v>4.7</c:v>
                </c:pt>
                <c:pt idx="29">
                  <c:v>4.8</c:v>
                </c:pt>
                <c:pt idx="30">
                  <c:v>4.9000000000000004</c:v>
                </c:pt>
                <c:pt idx="31">
                  <c:v>5</c:v>
                </c:pt>
                <c:pt idx="32">
                  <c:v>5.0999999999999996</c:v>
                </c:pt>
                <c:pt idx="33">
                  <c:v>5.3</c:v>
                </c:pt>
                <c:pt idx="34">
                  <c:v>5.4</c:v>
                </c:pt>
                <c:pt idx="35">
                  <c:v>5.6</c:v>
                </c:pt>
                <c:pt idx="36">
                  <c:v>6.4</c:v>
                </c:pt>
                <c:pt idx="37">
                  <c:v>6.5</c:v>
                </c:pt>
                <c:pt idx="38">
                  <c:v>6.7</c:v>
                </c:pt>
                <c:pt idx="39">
                  <c:v>6.6</c:v>
                </c:pt>
                <c:pt idx="40">
                  <c:v>7.1</c:v>
                </c:pt>
                <c:pt idx="41">
                  <c:v>7.5</c:v>
                </c:pt>
                <c:pt idx="42">
                  <c:v>7.9</c:v>
                </c:pt>
                <c:pt idx="43">
                  <c:v>8</c:v>
                </c:pt>
                <c:pt idx="44">
                  <c:v>8.2000000000000011</c:v>
                </c:pt>
                <c:pt idx="45">
                  <c:v>8.3000000000000007</c:v>
                </c:pt>
                <c:pt idx="46">
                  <c:v>8</c:v>
                </c:pt>
                <c:pt idx="47">
                  <c:v>8.3000000000000007</c:v>
                </c:pt>
                <c:pt idx="48">
                  <c:v>8.6</c:v>
                </c:pt>
                <c:pt idx="49">
                  <c:v>8.4</c:v>
                </c:pt>
                <c:pt idx="50">
                  <c:v>8.3000000000000007</c:v>
                </c:pt>
                <c:pt idx="51">
                  <c:v>7.9</c:v>
                </c:pt>
                <c:pt idx="52">
                  <c:v>7.9</c:v>
                </c:pt>
                <c:pt idx="53">
                  <c:v>8.4</c:v>
                </c:pt>
                <c:pt idx="54">
                  <c:v>8.4</c:v>
                </c:pt>
                <c:pt idx="55">
                  <c:v>8.3000000000000007</c:v>
                </c:pt>
                <c:pt idx="56" formatCode="0.0">
                  <c:v>8</c:v>
                </c:pt>
                <c:pt idx="57">
                  <c:v>7.9</c:v>
                </c:pt>
                <c:pt idx="58">
                  <c:v>8.2000000000000011</c:v>
                </c:pt>
                <c:pt idx="59" formatCode="0.0">
                  <c:v>8</c:v>
                </c:pt>
                <c:pt idx="60">
                  <c:v>8.5</c:v>
                </c:pt>
                <c:pt idx="61">
                  <c:v>8.2000000000000011</c:v>
                </c:pt>
                <c:pt idx="62">
                  <c:v>8.1</c:v>
                </c:pt>
                <c:pt idx="63">
                  <c:v>7.7</c:v>
                </c:pt>
                <c:pt idx="64">
                  <c:v>7.9</c:v>
                </c:pt>
                <c:pt idx="65">
                  <c:v>8.8000000000000007</c:v>
                </c:pt>
              </c:numCache>
            </c:numRef>
          </c:val>
        </c:ser>
        <c:ser>
          <c:idx val="1"/>
          <c:order val="1"/>
          <c:tx>
            <c:strRef>
              <c:f>Sheet1!$C$1</c:f>
              <c:strCache>
                <c:ptCount val="1"/>
                <c:pt idx="0">
                  <c:v>U.S. </c:v>
                </c:pt>
              </c:strCache>
            </c:strRef>
          </c:tx>
          <c:spPr>
            <a:ln w="63500">
              <a:solidFill>
                <a:srgbClr val="236CAF"/>
              </a:solidFill>
            </a:ln>
          </c:spPr>
          <c:marker>
            <c:symbol val="none"/>
          </c:marker>
          <c:dLbls>
            <c:dLbl>
              <c:idx val="16"/>
              <c:delete val="1"/>
            </c:dLbl>
            <c:dLbl>
              <c:idx val="65"/>
              <c:layout>
                <c:manualLayout>
                  <c:x val="0"/>
                  <c:y val="-3.8575268817204356E-2"/>
                </c:manualLayout>
              </c:layout>
              <c:dLblPos val="r"/>
              <c:showVal val="1"/>
            </c:dLbl>
            <c:delete val="1"/>
            <c:dLblPos val="t"/>
          </c:dLbls>
          <c:cat>
            <c:numRef>
              <c:f>Sheet1!$A$2:$A$68</c:f>
              <c:numCache>
                <c:formatCode>[$-409]mmm\-yy;@</c:formatCode>
                <c:ptCount val="67"/>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39822</c:v>
                </c:pt>
                <c:pt idx="37">
                  <c:v>39853</c:v>
                </c:pt>
                <c:pt idx="38">
                  <c:v>39881</c:v>
                </c:pt>
                <c:pt idx="39">
                  <c:v>39912</c:v>
                </c:pt>
                <c:pt idx="40">
                  <c:v>39942</c:v>
                </c:pt>
                <c:pt idx="41">
                  <c:v>39973</c:v>
                </c:pt>
                <c:pt idx="42">
                  <c:v>40003</c:v>
                </c:pt>
                <c:pt idx="43">
                  <c:v>40034</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numCache>
            </c:numRef>
          </c:cat>
          <c:val>
            <c:numRef>
              <c:f>Sheet1!$C$2:$C$68</c:f>
              <c:numCache>
                <c:formatCode>General</c:formatCode>
                <c:ptCount val="67"/>
                <c:pt idx="0">
                  <c:v>4.7</c:v>
                </c:pt>
                <c:pt idx="1">
                  <c:v>4.8</c:v>
                </c:pt>
                <c:pt idx="2">
                  <c:v>4.7</c:v>
                </c:pt>
                <c:pt idx="3">
                  <c:v>4.7</c:v>
                </c:pt>
                <c:pt idx="4">
                  <c:v>4.7</c:v>
                </c:pt>
                <c:pt idx="5">
                  <c:v>4.5999999999999996</c:v>
                </c:pt>
                <c:pt idx="6">
                  <c:v>4.7</c:v>
                </c:pt>
                <c:pt idx="7">
                  <c:v>4.7</c:v>
                </c:pt>
                <c:pt idx="8">
                  <c:v>4.5</c:v>
                </c:pt>
                <c:pt idx="9">
                  <c:v>4.4000000000000004</c:v>
                </c:pt>
                <c:pt idx="10">
                  <c:v>4.5</c:v>
                </c:pt>
                <c:pt idx="11">
                  <c:v>4.4000000000000004</c:v>
                </c:pt>
                <c:pt idx="12">
                  <c:v>4.5999999999999996</c:v>
                </c:pt>
                <c:pt idx="13">
                  <c:v>4.5</c:v>
                </c:pt>
                <c:pt idx="14">
                  <c:v>4.4000000000000004</c:v>
                </c:pt>
                <c:pt idx="15">
                  <c:v>4.5</c:v>
                </c:pt>
                <c:pt idx="16">
                  <c:v>4.5</c:v>
                </c:pt>
                <c:pt idx="17">
                  <c:v>4.5999999999999996</c:v>
                </c:pt>
                <c:pt idx="18">
                  <c:v>4.7</c:v>
                </c:pt>
                <c:pt idx="19">
                  <c:v>4.7</c:v>
                </c:pt>
                <c:pt idx="20">
                  <c:v>4.7</c:v>
                </c:pt>
                <c:pt idx="21">
                  <c:v>4.8</c:v>
                </c:pt>
                <c:pt idx="22">
                  <c:v>4.7</c:v>
                </c:pt>
                <c:pt idx="23">
                  <c:v>4.9000000000000004</c:v>
                </c:pt>
                <c:pt idx="24">
                  <c:v>4.9000000000000004</c:v>
                </c:pt>
                <c:pt idx="25">
                  <c:v>4.8</c:v>
                </c:pt>
                <c:pt idx="26">
                  <c:v>5.0999999999999996</c:v>
                </c:pt>
                <c:pt idx="27">
                  <c:v>5</c:v>
                </c:pt>
                <c:pt idx="28">
                  <c:v>5.5</c:v>
                </c:pt>
                <c:pt idx="29">
                  <c:v>5.6</c:v>
                </c:pt>
                <c:pt idx="30">
                  <c:v>5.8</c:v>
                </c:pt>
                <c:pt idx="31">
                  <c:v>6.2</c:v>
                </c:pt>
                <c:pt idx="32">
                  <c:v>6.2</c:v>
                </c:pt>
                <c:pt idx="33">
                  <c:v>6.6</c:v>
                </c:pt>
                <c:pt idx="34">
                  <c:v>6.8</c:v>
                </c:pt>
                <c:pt idx="35">
                  <c:v>7.2</c:v>
                </c:pt>
                <c:pt idx="36">
                  <c:v>8.5</c:v>
                </c:pt>
                <c:pt idx="37">
                  <c:v>8.9</c:v>
                </c:pt>
                <c:pt idx="38">
                  <c:v>9</c:v>
                </c:pt>
                <c:pt idx="39">
                  <c:v>8.6</c:v>
                </c:pt>
                <c:pt idx="40">
                  <c:v>9.1</c:v>
                </c:pt>
                <c:pt idx="41">
                  <c:v>9.7000000000000011</c:v>
                </c:pt>
                <c:pt idx="42">
                  <c:v>9.7000000000000011</c:v>
                </c:pt>
                <c:pt idx="43">
                  <c:v>9.6</c:v>
                </c:pt>
                <c:pt idx="44">
                  <c:v>9.5</c:v>
                </c:pt>
                <c:pt idx="45">
                  <c:v>9.5</c:v>
                </c:pt>
                <c:pt idx="46">
                  <c:v>9.4</c:v>
                </c:pt>
                <c:pt idx="47">
                  <c:v>9.7000000000000011</c:v>
                </c:pt>
                <c:pt idx="48">
                  <c:v>10.6</c:v>
                </c:pt>
                <c:pt idx="49">
                  <c:v>10.4</c:v>
                </c:pt>
                <c:pt idx="50">
                  <c:v>10.200000000000001</c:v>
                </c:pt>
                <c:pt idx="51">
                  <c:v>9.5</c:v>
                </c:pt>
                <c:pt idx="52">
                  <c:v>9.3000000000000007</c:v>
                </c:pt>
                <c:pt idx="53">
                  <c:v>9.6</c:v>
                </c:pt>
                <c:pt idx="54">
                  <c:v>9.7000000000000011</c:v>
                </c:pt>
                <c:pt idx="55">
                  <c:v>9.5</c:v>
                </c:pt>
                <c:pt idx="56">
                  <c:v>9.2000000000000011</c:v>
                </c:pt>
                <c:pt idx="57">
                  <c:v>9</c:v>
                </c:pt>
                <c:pt idx="58">
                  <c:v>9.3000000000000007</c:v>
                </c:pt>
                <c:pt idx="59">
                  <c:v>9.1</c:v>
                </c:pt>
                <c:pt idx="60">
                  <c:v>9.8000000000000007</c:v>
                </c:pt>
                <c:pt idx="61">
                  <c:v>9.5</c:v>
                </c:pt>
                <c:pt idx="62">
                  <c:v>9.2000000000000011</c:v>
                </c:pt>
                <c:pt idx="63">
                  <c:v>8.7000000000000011</c:v>
                </c:pt>
                <c:pt idx="64">
                  <c:v>8.7000000000000011</c:v>
                </c:pt>
                <c:pt idx="65">
                  <c:v>9.3000000000000007</c:v>
                </c:pt>
              </c:numCache>
            </c:numRef>
          </c:val>
        </c:ser>
        <c:marker val="1"/>
        <c:axId val="49790336"/>
        <c:axId val="49804416"/>
      </c:lineChart>
      <c:dateAx>
        <c:axId val="49790336"/>
        <c:scaling>
          <c:orientation val="minMax"/>
        </c:scaling>
        <c:axPos val="b"/>
        <c:numFmt formatCode="[$-409]mmm\-yy;@" sourceLinked="1"/>
        <c:tickLblPos val="nextTo"/>
        <c:txPr>
          <a:bodyPr/>
          <a:lstStyle/>
          <a:p>
            <a:pPr>
              <a:defRPr sz="1600"/>
            </a:pPr>
            <a:endParaRPr lang="en-US"/>
          </a:p>
        </c:txPr>
        <c:crossAx val="49804416"/>
        <c:crosses val="autoZero"/>
        <c:auto val="1"/>
        <c:lblOffset val="100"/>
        <c:majorUnit val="4"/>
        <c:majorTimeUnit val="months"/>
        <c:minorUnit val="2"/>
        <c:minorTimeUnit val="months"/>
      </c:dateAx>
      <c:valAx>
        <c:axId val="49804416"/>
        <c:scaling>
          <c:orientation val="minMax"/>
        </c:scaling>
        <c:axPos val="l"/>
        <c:numFmt formatCode="General" sourceLinked="1"/>
        <c:tickLblPos val="nextTo"/>
        <c:crossAx val="49790336"/>
        <c:crosses val="autoZero"/>
        <c:crossBetween val="between"/>
      </c:valAx>
    </c:plotArea>
    <c:plotVisOnly val="1"/>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32"/>
  <c:chart>
    <c:autoTitleDeleted val="1"/>
    <c:plotArea>
      <c:layout>
        <c:manualLayout>
          <c:layoutTarget val="inner"/>
          <c:xMode val="edge"/>
          <c:yMode val="edge"/>
          <c:x val="0.24087331097501705"/>
          <c:y val="2.8827456167891778E-2"/>
          <c:w val="0.51825349956255451"/>
          <c:h val="0.94234508766421665"/>
        </c:manualLayout>
      </c:layout>
      <c:pieChart>
        <c:varyColors val="1"/>
        <c:ser>
          <c:idx val="0"/>
          <c:order val="0"/>
          <c:tx>
            <c:strRef>
              <c:f>Sheet1!$B$1</c:f>
              <c:strCache>
                <c:ptCount val="1"/>
                <c:pt idx="0">
                  <c:v>Series 1</c:v>
                </c:pt>
              </c:strCache>
            </c:strRef>
          </c:tx>
          <c:dPt>
            <c:idx val="0"/>
            <c:spPr>
              <a:solidFill>
                <a:srgbClr val="FFFF66"/>
              </a:solidFill>
            </c:spPr>
          </c:dPt>
          <c:dLbls>
            <c:dLbl>
              <c:idx val="0"/>
              <c:layout>
                <c:manualLayout>
                  <c:x val="-0.21835484106153399"/>
                  <c:y val="3.2269375600286636E-2"/>
                </c:manualLayout>
              </c:layout>
              <c:tx>
                <c:rich>
                  <a:bodyPr/>
                  <a:lstStyle/>
                  <a:p>
                    <a:r>
                      <a:rPr lang="en-US" sz="2800" dirty="0"/>
                      <a:t>47</a:t>
                    </a:r>
                    <a:r>
                      <a:rPr lang="en-US" sz="2800" dirty="0" smtClean="0"/>
                      <a:t>% </a:t>
                    </a:r>
                  </a:p>
                  <a:p>
                    <a:r>
                      <a:rPr lang="en-US" sz="2800" dirty="0" smtClean="0"/>
                      <a:t>Public Sector </a:t>
                    </a:r>
                    <a:r>
                      <a:rPr lang="en-US" sz="2800" baseline="0" dirty="0" smtClean="0"/>
                      <a:t>Jobs</a:t>
                    </a:r>
                    <a:endParaRPr lang="en-US" sz="2800" dirty="0"/>
                  </a:p>
                </c:rich>
              </c:tx>
              <c:showPercent val="1"/>
            </c:dLbl>
            <c:dLbl>
              <c:idx val="1"/>
              <c:layout>
                <c:manualLayout>
                  <c:x val="0.22322907553222526"/>
                  <c:y val="-9.3089802103994271E-2"/>
                </c:manualLayout>
              </c:layout>
              <c:tx>
                <c:rich>
                  <a:bodyPr/>
                  <a:lstStyle/>
                  <a:p>
                    <a:r>
                      <a:rPr lang="en-US" sz="2800" dirty="0"/>
                      <a:t>53</a:t>
                    </a:r>
                    <a:r>
                      <a:rPr lang="en-US" sz="2800" dirty="0" smtClean="0"/>
                      <a:t>% </a:t>
                    </a:r>
                  </a:p>
                  <a:p>
                    <a:r>
                      <a:rPr lang="en-US" sz="2800" dirty="0" smtClean="0"/>
                      <a:t>Private</a:t>
                    </a:r>
                    <a:r>
                      <a:rPr lang="en-US" sz="2800" baseline="0" dirty="0" smtClean="0"/>
                      <a:t> Sector</a:t>
                    </a:r>
                    <a:r>
                      <a:rPr lang="en-US" sz="2800" dirty="0" smtClean="0"/>
                      <a:t> Jobs</a:t>
                    </a:r>
                    <a:endParaRPr lang="en-US" sz="2800" dirty="0"/>
                  </a:p>
                </c:rich>
              </c:tx>
              <c:showPercent val="1"/>
            </c:dLbl>
            <c:numFmt formatCode="0%" sourceLinked="0"/>
            <c:txPr>
              <a:bodyPr/>
              <a:lstStyle/>
              <a:p>
                <a:pPr>
                  <a:defRPr sz="2800"/>
                </a:pPr>
                <a:endParaRPr lang="en-US"/>
              </a:p>
            </c:txPr>
            <c:showPercent val="1"/>
            <c:showLeaderLines val="1"/>
          </c:dLbls>
          <c:cat>
            <c:strRef>
              <c:f>Sheet1!$A$2:$A$3</c:f>
              <c:strCache>
                <c:ptCount val="2"/>
                <c:pt idx="0">
                  <c:v>Government jobs</c:v>
                </c:pt>
                <c:pt idx="1">
                  <c:v>Private jobs</c:v>
                </c:pt>
              </c:strCache>
            </c:strRef>
          </c:cat>
          <c:val>
            <c:numRef>
              <c:f>Sheet1!$B$2:$B$3</c:f>
              <c:numCache>
                <c:formatCode>General</c:formatCode>
                <c:ptCount val="2"/>
                <c:pt idx="0">
                  <c:v>132216</c:v>
                </c:pt>
                <c:pt idx="1">
                  <c:v>148548</c:v>
                </c:pt>
              </c:numCache>
            </c:numRef>
          </c:val>
        </c:ser>
        <c:firstSliceAng val="0"/>
      </c:pieChart>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8"/>
  <c:chart>
    <c:autoTitleDeleted val="1"/>
    <c:plotArea>
      <c:layout/>
      <c:barChart>
        <c:barDir val="col"/>
        <c:grouping val="clustered"/>
        <c:ser>
          <c:idx val="0"/>
          <c:order val="0"/>
          <c:tx>
            <c:strRef>
              <c:f>Sheet1!$B$1</c:f>
              <c:strCache>
                <c:ptCount val="1"/>
                <c:pt idx="0">
                  <c:v>Working Age Texans</c:v>
                </c:pt>
              </c:strCache>
            </c:strRef>
          </c:tx>
          <c:dPt>
            <c:idx val="0"/>
            <c:spPr>
              <a:solidFill>
                <a:srgbClr val="FFFF66"/>
              </a:solidFill>
            </c:spPr>
          </c:dPt>
          <c:dLbls>
            <c:txPr>
              <a:bodyPr/>
              <a:lstStyle/>
              <a:p>
                <a:pPr>
                  <a:defRPr sz="3200">
                    <a:solidFill>
                      <a:schemeClr val="bg1"/>
                    </a:solidFill>
                  </a:defRPr>
                </a:pPr>
                <a:endParaRPr lang="en-US"/>
              </a:p>
            </c:txPr>
            <c:showVal val="1"/>
          </c:dLbls>
          <c:cat>
            <c:strRef>
              <c:f>Sheet1!$A$2:$A$3</c:f>
              <c:strCache>
                <c:ptCount val="2"/>
                <c:pt idx="0">
                  <c:v>Texas</c:v>
                </c:pt>
                <c:pt idx="1">
                  <c:v>U.S.</c:v>
                </c:pt>
              </c:strCache>
            </c:strRef>
          </c:cat>
          <c:val>
            <c:numRef>
              <c:f>Sheet1!$B$2:$B$3</c:f>
              <c:numCache>
                <c:formatCode>0.0%</c:formatCode>
                <c:ptCount val="2"/>
                <c:pt idx="0">
                  <c:v>0.22548282868484168</c:v>
                </c:pt>
                <c:pt idx="1">
                  <c:v>0.11314229102800059</c:v>
                </c:pt>
              </c:numCache>
            </c:numRef>
          </c:val>
        </c:ser>
        <c:axId val="103504512"/>
        <c:axId val="103514496"/>
      </c:barChart>
      <c:catAx>
        <c:axId val="103504512"/>
        <c:scaling>
          <c:orientation val="minMax"/>
        </c:scaling>
        <c:axPos val="b"/>
        <c:numFmt formatCode="General" sourceLinked="1"/>
        <c:tickLblPos val="nextTo"/>
        <c:txPr>
          <a:bodyPr/>
          <a:lstStyle/>
          <a:p>
            <a:pPr>
              <a:defRPr sz="2800">
                <a:solidFill>
                  <a:schemeClr val="bg1"/>
                </a:solidFill>
              </a:defRPr>
            </a:pPr>
            <a:endParaRPr lang="en-US"/>
          </a:p>
        </c:txPr>
        <c:crossAx val="103514496"/>
        <c:crosses val="autoZero"/>
        <c:auto val="1"/>
        <c:lblAlgn val="ctr"/>
        <c:lblOffset val="100"/>
      </c:catAx>
      <c:valAx>
        <c:axId val="103514496"/>
        <c:scaling>
          <c:orientation val="minMax"/>
        </c:scaling>
        <c:delete val="1"/>
        <c:axPos val="l"/>
        <c:numFmt formatCode="0.0%" sourceLinked="1"/>
        <c:tickLblPos val="none"/>
        <c:crossAx val="103504512"/>
        <c:crosses val="autoZero"/>
        <c:crossBetween val="between"/>
      </c:valAx>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1.6975308641975318E-2"/>
          <c:y val="8.2787158994585802E-2"/>
          <c:w val="0.96604938271604934"/>
          <c:h val="0.88685754937406569"/>
        </c:manualLayout>
      </c:layout>
      <c:barChart>
        <c:barDir val="col"/>
        <c:grouping val="clustered"/>
        <c:ser>
          <c:idx val="0"/>
          <c:order val="0"/>
          <c:tx>
            <c:strRef>
              <c:f>Sheet1!$B$1</c:f>
              <c:strCache>
                <c:ptCount val="1"/>
                <c:pt idx="0">
                  <c:v>Texas</c:v>
                </c:pt>
              </c:strCache>
            </c:strRef>
          </c:tx>
          <c:dLbls>
            <c:txPr>
              <a:bodyPr/>
              <a:lstStyle/>
              <a:p>
                <a:pPr>
                  <a:defRPr sz="3600">
                    <a:solidFill>
                      <a:schemeClr val="bg1"/>
                    </a:solidFill>
                  </a:defRPr>
                </a:pPr>
                <a:endParaRPr lang="en-US"/>
              </a:p>
            </c:txPr>
            <c:dLblPos val="outEnd"/>
            <c:showVal val="1"/>
          </c:dLbls>
          <c:cat>
            <c:strRef>
              <c:f>Sheet1!$A$2</c:f>
              <c:strCache>
                <c:ptCount val="1"/>
                <c:pt idx="0">
                  <c:v>Jobs at or below min. wage</c:v>
                </c:pt>
              </c:strCache>
            </c:strRef>
          </c:cat>
          <c:val>
            <c:numRef>
              <c:f>Sheet1!$B$2</c:f>
              <c:numCache>
                <c:formatCode>0%</c:formatCode>
                <c:ptCount val="1"/>
                <c:pt idx="0">
                  <c:v>9.5000000000000043E-2</c:v>
                </c:pt>
              </c:numCache>
            </c:numRef>
          </c:val>
        </c:ser>
        <c:ser>
          <c:idx val="1"/>
          <c:order val="1"/>
          <c:tx>
            <c:strRef>
              <c:f>Sheet1!$C$1</c:f>
              <c:strCache>
                <c:ptCount val="1"/>
                <c:pt idx="0">
                  <c:v>US</c:v>
                </c:pt>
              </c:strCache>
            </c:strRef>
          </c:tx>
          <c:dLbls>
            <c:txPr>
              <a:bodyPr/>
              <a:lstStyle/>
              <a:p>
                <a:pPr>
                  <a:defRPr sz="3600">
                    <a:solidFill>
                      <a:schemeClr val="bg1"/>
                    </a:solidFill>
                  </a:defRPr>
                </a:pPr>
                <a:endParaRPr lang="en-US"/>
              </a:p>
            </c:txPr>
            <c:dLblPos val="outEnd"/>
            <c:showVal val="1"/>
          </c:dLbls>
          <c:cat>
            <c:strRef>
              <c:f>Sheet1!$A$2</c:f>
              <c:strCache>
                <c:ptCount val="1"/>
                <c:pt idx="0">
                  <c:v>Jobs at or below min. wage</c:v>
                </c:pt>
              </c:strCache>
            </c:strRef>
          </c:cat>
          <c:val>
            <c:numRef>
              <c:f>Sheet1!$C$2</c:f>
              <c:numCache>
                <c:formatCode>0%</c:formatCode>
                <c:ptCount val="1"/>
                <c:pt idx="0">
                  <c:v>5.9000000000000025E-2</c:v>
                </c:pt>
              </c:numCache>
            </c:numRef>
          </c:val>
        </c:ser>
        <c:axId val="104035072"/>
        <c:axId val="104036608"/>
      </c:barChart>
      <c:catAx>
        <c:axId val="104035072"/>
        <c:scaling>
          <c:orientation val="minMax"/>
        </c:scaling>
        <c:delete val="1"/>
        <c:axPos val="b"/>
        <c:tickLblPos val="none"/>
        <c:crossAx val="104036608"/>
        <c:crosses val="autoZero"/>
        <c:auto val="1"/>
        <c:lblAlgn val="ctr"/>
        <c:lblOffset val="100"/>
      </c:catAx>
      <c:valAx>
        <c:axId val="104036608"/>
        <c:scaling>
          <c:orientation val="minMax"/>
        </c:scaling>
        <c:delete val="1"/>
        <c:axPos val="l"/>
        <c:numFmt formatCode="0%" sourceLinked="1"/>
        <c:tickLblPos val="none"/>
        <c:crossAx val="104035072"/>
        <c:crosses val="autoZero"/>
        <c:crossBetween val="between"/>
      </c:valAx>
    </c:plotArea>
    <c:plotVisOnly val="1"/>
  </c:chart>
  <c:txPr>
    <a:bodyPr/>
    <a:lstStyle/>
    <a:p>
      <a:pPr>
        <a:defRPr sz="1800"/>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1.8187479854491883E-2"/>
          <c:y val="0.10750153720024599"/>
          <c:w val="0.9642686604963856"/>
          <c:h val="0.77480916030534364"/>
        </c:manualLayout>
      </c:layout>
      <c:barChart>
        <c:barDir val="col"/>
        <c:grouping val="clustered"/>
        <c:ser>
          <c:idx val="0"/>
          <c:order val="0"/>
          <c:tx>
            <c:strRef>
              <c:f>Sheet1!$A$2</c:f>
              <c:strCache>
                <c:ptCount val="1"/>
                <c:pt idx="0">
                  <c:v> Texas</c:v>
                </c:pt>
              </c:strCache>
            </c:strRef>
          </c:tx>
          <c:spPr>
            <a:solidFill>
              <a:srgbClr val="FFFF00"/>
            </a:solidFill>
          </c:spPr>
          <c:dLbls>
            <c:txPr>
              <a:bodyPr/>
              <a:lstStyle/>
              <a:p>
                <a:pPr>
                  <a:defRPr>
                    <a:solidFill>
                      <a:schemeClr val="bg1"/>
                    </a:solidFill>
                  </a:defRPr>
                </a:pPr>
                <a:endParaRPr lang="en-US"/>
              </a:p>
            </c:txPr>
            <c:dLblPos val="outEnd"/>
            <c:showVal val="1"/>
          </c:dLbls>
          <c:cat>
            <c:numRef>
              <c:f>Sheet1!$B$1:$L$1</c:f>
              <c:numCache>
                <c:formatCode>General</c:formatCode>
                <c:ptCount val="11"/>
                <c:pt idx="0">
                  <c:v>1998</c:v>
                </c:pt>
                <c:pt idx="1">
                  <c:v>1999</c:v>
                </c:pt>
                <c:pt idx="2">
                  <c:v>2000</c:v>
                </c:pt>
                <c:pt idx="3">
                  <c:v>2001</c:v>
                </c:pt>
                <c:pt idx="4">
                  <c:v>2002</c:v>
                </c:pt>
                <c:pt idx="5">
                  <c:v>2003</c:v>
                </c:pt>
                <c:pt idx="6">
                  <c:v>2004</c:v>
                </c:pt>
                <c:pt idx="7">
                  <c:v>2005</c:v>
                </c:pt>
                <c:pt idx="8">
                  <c:v>2006</c:v>
                </c:pt>
                <c:pt idx="9">
                  <c:v>2007</c:v>
                </c:pt>
                <c:pt idx="10">
                  <c:v>2008</c:v>
                </c:pt>
              </c:numCache>
            </c:numRef>
          </c:cat>
          <c:val>
            <c:numRef>
              <c:f>Sheet1!$B$2:$L$2</c:f>
              <c:numCache>
                <c:formatCode>0%</c:formatCode>
                <c:ptCount val="11"/>
                <c:pt idx="0">
                  <c:v>0.24000000000000021</c:v>
                </c:pt>
                <c:pt idx="1">
                  <c:v>0.24000000000000021</c:v>
                </c:pt>
                <c:pt idx="2">
                  <c:v>0.22</c:v>
                </c:pt>
                <c:pt idx="3">
                  <c:v>0.22</c:v>
                </c:pt>
                <c:pt idx="4">
                  <c:v>0.21000000000000021</c:v>
                </c:pt>
                <c:pt idx="5">
                  <c:v>0.21000000000000021</c:v>
                </c:pt>
                <c:pt idx="6">
                  <c:v>0.2</c:v>
                </c:pt>
                <c:pt idx="7">
                  <c:v>0.2</c:v>
                </c:pt>
                <c:pt idx="8">
                  <c:v>0.21000000000000021</c:v>
                </c:pt>
                <c:pt idx="9">
                  <c:v>0.21000000000000021</c:v>
                </c:pt>
                <c:pt idx="10">
                  <c:v>0.19</c:v>
                </c:pt>
              </c:numCache>
            </c:numRef>
          </c:val>
        </c:ser>
        <c:ser>
          <c:idx val="1"/>
          <c:order val="1"/>
          <c:tx>
            <c:strRef>
              <c:f>Sheet1!$A$3</c:f>
              <c:strCache>
                <c:ptCount val="1"/>
                <c:pt idx="0">
                  <c:v> United States</c:v>
                </c:pt>
              </c:strCache>
            </c:strRef>
          </c:tx>
          <c:spPr>
            <a:solidFill>
              <a:schemeClr val="accent3">
                <a:lumMod val="75000"/>
              </a:schemeClr>
            </a:solidFill>
          </c:spPr>
          <c:dLbls>
            <c:dLbl>
              <c:idx val="0"/>
              <c:layout>
                <c:manualLayout>
                  <c:x val="1.7290486715476359E-2"/>
                  <c:y val="3.4133265735295491E-4"/>
                </c:manualLayout>
              </c:layout>
              <c:dLblPos val="outEnd"/>
              <c:showVal val="1"/>
            </c:dLbl>
            <c:dLbl>
              <c:idx val="1"/>
              <c:layout>
                <c:manualLayout>
                  <c:x val="1.1327322034749655E-2"/>
                  <c:y val="-9.6658560231657267E-3"/>
                </c:manualLayout>
              </c:layout>
              <c:dLblPos val="outEnd"/>
              <c:showVal val="1"/>
            </c:dLbl>
            <c:dLbl>
              <c:idx val="2"/>
              <c:layout>
                <c:manualLayout>
                  <c:x val="8.4660822070333607E-3"/>
                  <c:y val="-8.2153912464922076E-3"/>
                </c:manualLayout>
              </c:layout>
              <c:dLblPos val="outEnd"/>
              <c:showVal val="1"/>
            </c:dLbl>
            <c:dLbl>
              <c:idx val="3"/>
              <c:layout>
                <c:manualLayout>
                  <c:x val="8.366993558589603E-3"/>
                  <c:y val="-8.6735239643611073E-3"/>
                </c:manualLayout>
              </c:layout>
              <c:dLblPos val="outEnd"/>
              <c:showVal val="1"/>
            </c:dLbl>
            <c:dLbl>
              <c:idx val="4"/>
              <c:layout>
                <c:manualLayout>
                  <c:x val="1.3327101120664243E-2"/>
                  <c:y val="-8.6735239643611073E-3"/>
                </c:manualLayout>
              </c:layout>
              <c:dLblPos val="outEnd"/>
              <c:showVal val="1"/>
            </c:dLbl>
            <c:dLbl>
              <c:idx val="5"/>
              <c:layout>
                <c:manualLayout>
                  <c:x val="1.2700616503968242E-2"/>
                  <c:y val="-1.0581920910925973E-2"/>
                </c:manualLayout>
              </c:layout>
              <c:dLblPos val="outEnd"/>
              <c:showVal val="1"/>
            </c:dLbl>
            <c:dLbl>
              <c:idx val="6"/>
              <c:layout>
                <c:manualLayout>
                  <c:x val="7.6048581442555094E-3"/>
                  <c:y val="-1.0581920910925973E-2"/>
                </c:manualLayout>
              </c:layout>
              <c:dLblPos val="outEnd"/>
              <c:showVal val="1"/>
            </c:dLbl>
            <c:dLbl>
              <c:idx val="7"/>
              <c:layout>
                <c:manualLayout>
                  <c:x val="1.6094994704609292E-2"/>
                  <c:y val="-7.3964099505489014E-3"/>
                </c:manualLayout>
              </c:layout>
              <c:dLblPos val="outEnd"/>
              <c:showVal val="1"/>
            </c:dLbl>
            <c:dLbl>
              <c:idx val="8"/>
              <c:layout>
                <c:manualLayout>
                  <c:x val="1.3645603653377981E-2"/>
                  <c:y val="-4.3985973533623834E-3"/>
                </c:manualLayout>
              </c:layout>
              <c:dLblPos val="outEnd"/>
              <c:showVal val="1"/>
            </c:dLbl>
            <c:dLbl>
              <c:idx val="9"/>
              <c:layout>
                <c:manualLayout>
                  <c:x val="1.6303817285997304E-2"/>
                  <c:y val="-6.7650849180300263E-3"/>
                </c:manualLayout>
              </c:layout>
              <c:dLblPos val="outEnd"/>
              <c:showVal val="1"/>
            </c:dLbl>
            <c:dLbl>
              <c:idx val="10"/>
              <c:layout>
                <c:manualLayout>
                  <c:x val="5.4354883271170084E-3"/>
                  <c:y val="0"/>
                </c:manualLayout>
              </c:layout>
              <c:spPr/>
              <c:txPr>
                <a:bodyPr/>
                <a:lstStyle/>
                <a:p>
                  <a:pPr>
                    <a:defRPr sz="1400">
                      <a:solidFill>
                        <a:schemeClr val="bg1"/>
                      </a:solidFill>
                    </a:defRPr>
                  </a:pPr>
                  <a:endParaRPr lang="en-US"/>
                </a:p>
              </c:txPr>
              <c:dLblPos val="outEnd"/>
              <c:showVal val="1"/>
            </c:dLbl>
            <c:txPr>
              <a:bodyPr/>
              <a:lstStyle/>
              <a:p>
                <a:pPr>
                  <a:defRPr sz="1600">
                    <a:solidFill>
                      <a:schemeClr val="bg1"/>
                    </a:solidFill>
                  </a:defRPr>
                </a:pPr>
                <a:endParaRPr lang="en-US"/>
              </a:p>
            </c:txPr>
            <c:dLblPos val="outEnd"/>
            <c:showVal val="1"/>
          </c:dLbls>
          <c:cat>
            <c:numRef>
              <c:f>Sheet1!$B$1:$L$1</c:f>
              <c:numCache>
                <c:formatCode>General</c:formatCode>
                <c:ptCount val="11"/>
                <c:pt idx="0">
                  <c:v>1998</c:v>
                </c:pt>
                <c:pt idx="1">
                  <c:v>1999</c:v>
                </c:pt>
                <c:pt idx="2">
                  <c:v>2000</c:v>
                </c:pt>
                <c:pt idx="3">
                  <c:v>2001</c:v>
                </c:pt>
                <c:pt idx="4">
                  <c:v>2002</c:v>
                </c:pt>
                <c:pt idx="5">
                  <c:v>2003</c:v>
                </c:pt>
                <c:pt idx="6">
                  <c:v>2004</c:v>
                </c:pt>
                <c:pt idx="7">
                  <c:v>2005</c:v>
                </c:pt>
                <c:pt idx="8">
                  <c:v>2006</c:v>
                </c:pt>
                <c:pt idx="9">
                  <c:v>2007</c:v>
                </c:pt>
                <c:pt idx="10">
                  <c:v>2008</c:v>
                </c:pt>
              </c:numCache>
            </c:numRef>
          </c:cat>
          <c:val>
            <c:numRef>
              <c:f>Sheet1!$B$3:$L$3</c:f>
              <c:numCache>
                <c:formatCode>0%</c:formatCode>
                <c:ptCount val="11"/>
                <c:pt idx="0">
                  <c:v>0.14000000000000001</c:v>
                </c:pt>
                <c:pt idx="1">
                  <c:v>0.13</c:v>
                </c:pt>
                <c:pt idx="2">
                  <c:v>0.12000000000000002</c:v>
                </c:pt>
                <c:pt idx="3">
                  <c:v>0.11</c:v>
                </c:pt>
                <c:pt idx="4">
                  <c:v>0.11</c:v>
                </c:pt>
                <c:pt idx="5">
                  <c:v>0.11</c:v>
                </c:pt>
                <c:pt idx="6">
                  <c:v>0.11</c:v>
                </c:pt>
                <c:pt idx="7">
                  <c:v>0.11</c:v>
                </c:pt>
                <c:pt idx="8">
                  <c:v>0.12000000000000002</c:v>
                </c:pt>
                <c:pt idx="9">
                  <c:v>0.11</c:v>
                </c:pt>
                <c:pt idx="10">
                  <c:v>0.11</c:v>
                </c:pt>
              </c:numCache>
            </c:numRef>
          </c:val>
        </c:ser>
        <c:axId val="107118976"/>
        <c:axId val="107120512"/>
      </c:barChart>
      <c:catAx>
        <c:axId val="107118976"/>
        <c:scaling>
          <c:orientation val="minMax"/>
        </c:scaling>
        <c:axPos val="b"/>
        <c:numFmt formatCode="General" sourceLinked="1"/>
        <c:tickLblPos val="nextTo"/>
        <c:txPr>
          <a:bodyPr rot="0" vert="horz"/>
          <a:lstStyle/>
          <a:p>
            <a:pPr>
              <a:defRPr>
                <a:solidFill>
                  <a:schemeClr val="bg1"/>
                </a:solidFill>
              </a:defRPr>
            </a:pPr>
            <a:endParaRPr lang="en-US"/>
          </a:p>
        </c:txPr>
        <c:crossAx val="107120512"/>
        <c:crosses val="autoZero"/>
        <c:auto val="1"/>
        <c:lblAlgn val="ctr"/>
        <c:lblOffset val="100"/>
        <c:tickLblSkip val="1"/>
        <c:tickMarkSkip val="1"/>
      </c:catAx>
      <c:valAx>
        <c:axId val="107120512"/>
        <c:scaling>
          <c:orientation val="minMax"/>
          <c:max val="0.25"/>
        </c:scaling>
        <c:delete val="1"/>
        <c:axPos val="l"/>
        <c:numFmt formatCode="0%" sourceLinked="1"/>
        <c:tickLblPos val="none"/>
        <c:crossAx val="107118976"/>
        <c:crosses val="autoZero"/>
        <c:crossBetween val="between"/>
        <c:majorUnit val="0.05"/>
      </c:valAx>
    </c:plotArea>
    <c:legend>
      <c:legendPos val="r"/>
      <c:layout>
        <c:manualLayout>
          <c:xMode val="edge"/>
          <c:yMode val="edge"/>
          <c:x val="0.34232743933324455"/>
          <c:y val="4.8326647732263812E-2"/>
          <c:w val="0.33854744508288276"/>
          <c:h val="6.8702290076336922E-2"/>
        </c:manualLayout>
      </c:layout>
      <c:txPr>
        <a:bodyPr/>
        <a:lstStyle/>
        <a:p>
          <a:pPr>
            <a:defRPr>
              <a:solidFill>
                <a:schemeClr val="bg1"/>
              </a:solidFill>
            </a:defRPr>
          </a:pPr>
          <a:endParaRPr lang="en-US"/>
        </a:p>
      </c:txPr>
    </c:legend>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28"/>
  <c:chart>
    <c:autoTitleDeleted val="1"/>
    <c:plotArea>
      <c:layout>
        <c:manualLayout>
          <c:layoutTarget val="inner"/>
          <c:xMode val="edge"/>
          <c:yMode val="edge"/>
          <c:x val="3.6701297754447408E-2"/>
          <c:y val="5.1185349946519673E-2"/>
          <c:w val="0.95219986390590061"/>
          <c:h val="0.80642506357210664"/>
        </c:manualLayout>
      </c:layout>
      <c:barChart>
        <c:barDir val="col"/>
        <c:grouping val="stacked"/>
        <c:ser>
          <c:idx val="1"/>
          <c:order val="0"/>
          <c:tx>
            <c:strRef>
              <c:f>TOTALS!$B$1</c:f>
              <c:strCache>
                <c:ptCount val="1"/>
                <c:pt idx="0">
                  <c:v>% of income</c:v>
                </c:pt>
              </c:strCache>
            </c:strRef>
          </c:tx>
          <c:dPt>
            <c:idx val="0"/>
            <c:spPr>
              <a:solidFill>
                <a:srgbClr val="FFFF66"/>
              </a:solidFill>
            </c:spPr>
          </c:dPt>
          <c:dLbls>
            <c:dLbl>
              <c:idx val="0"/>
              <c:layout>
                <c:manualLayout>
                  <c:x val="2.8448527267424945E-3"/>
                  <c:y val="-0.38466045789592207"/>
                </c:manualLayout>
              </c:layout>
              <c:dLblPos val="ctr"/>
              <c:showVal val="1"/>
            </c:dLbl>
            <c:dLbl>
              <c:idx val="1"/>
              <c:layout>
                <c:manualLayout>
                  <c:x val="1.5029892096821242E-3"/>
                  <c:y val="-0.23303570974840054"/>
                </c:manualLayout>
              </c:layout>
              <c:dLblPos val="ctr"/>
              <c:showVal val="1"/>
            </c:dLbl>
            <c:dLbl>
              <c:idx val="2"/>
              <c:layout>
                <c:manualLayout>
                  <c:x val="-4.0146544181977276E-3"/>
                  <c:y val="-0.20792348501302388"/>
                </c:manualLayout>
              </c:layout>
              <c:dLblPos val="ctr"/>
              <c:showVal val="1"/>
            </c:dLbl>
            <c:dLbl>
              <c:idx val="3"/>
              <c:layout>
                <c:manualLayout>
                  <c:x val="-2.9649071643822345E-5"/>
                  <c:y val="-0.19430428397227306"/>
                </c:manualLayout>
              </c:layout>
              <c:dLblPos val="ctr"/>
              <c:showVal val="1"/>
            </c:dLbl>
            <c:dLbl>
              <c:idx val="4"/>
              <c:layout>
                <c:manualLayout>
                  <c:x val="4.821862544959663E-3"/>
                  <c:y val="-0.13363012468285745"/>
                </c:manualLayout>
              </c:layout>
              <c:dLblPos val="ctr"/>
              <c:showVal val="1"/>
            </c:dLbl>
            <c:txPr>
              <a:bodyPr/>
              <a:lstStyle/>
              <a:p>
                <a:pPr>
                  <a:defRPr sz="2400">
                    <a:solidFill>
                      <a:schemeClr val="bg1"/>
                    </a:solidFill>
                  </a:defRPr>
                </a:pPr>
                <a:endParaRPr lang="en-US"/>
              </a:p>
            </c:txPr>
            <c:dLblPos val="ctr"/>
            <c:showVal val="1"/>
          </c:dLbls>
          <c:cat>
            <c:strRef>
              <c:f>income!$E$4:$E$8</c:f>
              <c:strCache>
                <c:ptCount val="5"/>
                <c:pt idx="0">
                  <c:v>&lt;$29,233</c:v>
                </c:pt>
                <c:pt idx="1">
                  <c:v>$29,233-52,960</c:v>
                </c:pt>
                <c:pt idx="2">
                  <c:v>$52,960-80,882</c:v>
                </c:pt>
                <c:pt idx="3">
                  <c:v>$80,882-126,460</c:v>
                </c:pt>
                <c:pt idx="4">
                  <c:v>&gt;$126,460</c:v>
                </c:pt>
              </c:strCache>
            </c:strRef>
          </c:cat>
          <c:val>
            <c:numRef>
              <c:f>TOTALS!$B$2:$B$6</c:f>
              <c:numCache>
                <c:formatCode>0.0%</c:formatCode>
                <c:ptCount val="5"/>
                <c:pt idx="0">
                  <c:v>0.13659336654112542</c:v>
                </c:pt>
                <c:pt idx="1">
                  <c:v>7.7108583311348844E-2</c:v>
                </c:pt>
                <c:pt idx="2">
                  <c:v>6.6946651312669969E-2</c:v>
                </c:pt>
                <c:pt idx="3">
                  <c:v>5.8739415050147237E-2</c:v>
                </c:pt>
                <c:pt idx="4">
                  <c:v>3.5562541737299017E-2</c:v>
                </c:pt>
              </c:numCache>
            </c:numRef>
          </c:val>
        </c:ser>
        <c:dLbls>
          <c:showVal val="1"/>
        </c:dLbls>
        <c:overlap val="100"/>
        <c:axId val="85491712"/>
        <c:axId val="85493248"/>
      </c:barChart>
      <c:catAx>
        <c:axId val="85491712"/>
        <c:scaling>
          <c:orientation val="minMax"/>
        </c:scaling>
        <c:axPos val="b"/>
        <c:numFmt formatCode="0" sourceLinked="1"/>
        <c:tickLblPos val="nextTo"/>
        <c:txPr>
          <a:bodyPr rot="0" vert="horz"/>
          <a:lstStyle/>
          <a:p>
            <a:pPr>
              <a:defRPr sz="1400">
                <a:solidFill>
                  <a:schemeClr val="bg1"/>
                </a:solidFill>
              </a:defRPr>
            </a:pPr>
            <a:endParaRPr lang="en-US"/>
          </a:p>
        </c:txPr>
        <c:crossAx val="85493248"/>
        <c:crosses val="autoZero"/>
        <c:auto val="1"/>
        <c:lblAlgn val="ctr"/>
        <c:lblOffset val="100"/>
        <c:tickLblSkip val="1"/>
        <c:tickMarkSkip val="1"/>
      </c:catAx>
      <c:valAx>
        <c:axId val="85493248"/>
        <c:scaling>
          <c:orientation val="minMax"/>
        </c:scaling>
        <c:delete val="1"/>
        <c:axPos val="l"/>
        <c:numFmt formatCode="0%" sourceLinked="0"/>
        <c:tickLblPos val="none"/>
        <c:crossAx val="85491712"/>
        <c:crosses val="autoZero"/>
        <c:crossBetween val="between"/>
      </c:valAx>
    </c:plotArea>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2258C-4D79-40F0-9822-0C3A3E476F4D}" type="doc">
      <dgm:prSet loTypeId="urn:microsoft.com/office/officeart/2005/8/layout/arrow2" loCatId="process" qsTypeId="urn:microsoft.com/office/officeart/2005/8/quickstyle/simple5" qsCatId="simple" csTypeId="urn:microsoft.com/office/officeart/2005/8/colors/accent1_2" csCatId="accent1" phldr="1"/>
      <dgm:spPr/>
      <dgm:t>
        <a:bodyPr/>
        <a:lstStyle/>
        <a:p>
          <a:endParaRPr lang="en-US"/>
        </a:p>
      </dgm:t>
    </dgm:pt>
    <dgm:pt modelId="{D36C38A5-3CB8-4765-8AE8-45870FD43474}">
      <dgm:prSet phldrT="[Text]" custT="1"/>
      <dgm:spPr/>
      <dgm:t>
        <a:bodyPr/>
        <a:lstStyle/>
        <a:p>
          <a:r>
            <a:rPr lang="en-US" sz="3600" dirty="0" smtClean="0"/>
            <a:t>2000 (5.9M)</a:t>
          </a:r>
          <a:endParaRPr lang="en-US" sz="3600" dirty="0"/>
        </a:p>
      </dgm:t>
    </dgm:pt>
    <dgm:pt modelId="{8E393A3B-3B16-440D-A205-4464068C90A0}" type="parTrans" cxnId="{CC8CC4D3-0CA7-48E3-AA47-6DAEE6CE8CC8}">
      <dgm:prSet/>
      <dgm:spPr/>
      <dgm:t>
        <a:bodyPr/>
        <a:lstStyle/>
        <a:p>
          <a:endParaRPr lang="en-US"/>
        </a:p>
      </dgm:t>
    </dgm:pt>
    <dgm:pt modelId="{12CE591D-83E1-44A6-833C-246DCDE977EC}" type="sibTrans" cxnId="{CC8CC4D3-0CA7-48E3-AA47-6DAEE6CE8CC8}">
      <dgm:prSet/>
      <dgm:spPr/>
      <dgm:t>
        <a:bodyPr/>
        <a:lstStyle/>
        <a:p>
          <a:endParaRPr lang="en-US"/>
        </a:p>
      </dgm:t>
    </dgm:pt>
    <dgm:pt modelId="{5AD98DEA-17AD-488C-90FA-FFF93A04DE1D}">
      <dgm:prSet phldrT="[Text]" custT="1"/>
      <dgm:spPr/>
      <dgm:t>
        <a:bodyPr/>
        <a:lstStyle/>
        <a:p>
          <a:r>
            <a:rPr lang="en-US" sz="3600" dirty="0" smtClean="0"/>
            <a:t>2010</a:t>
          </a:r>
          <a:endParaRPr lang="en-US" sz="3600" dirty="0"/>
        </a:p>
      </dgm:t>
    </dgm:pt>
    <dgm:pt modelId="{9E5ED289-E6C7-434E-BC57-CDC9310B512B}" type="parTrans" cxnId="{F2EB1AA7-4705-4CCB-B914-918C574DC5B7}">
      <dgm:prSet/>
      <dgm:spPr/>
      <dgm:t>
        <a:bodyPr/>
        <a:lstStyle/>
        <a:p>
          <a:endParaRPr lang="en-US"/>
        </a:p>
      </dgm:t>
    </dgm:pt>
    <dgm:pt modelId="{E6C9665C-78CF-408E-86A1-5435FEA27F70}" type="sibTrans" cxnId="{F2EB1AA7-4705-4CCB-B914-918C574DC5B7}">
      <dgm:prSet/>
      <dgm:spPr/>
      <dgm:t>
        <a:bodyPr/>
        <a:lstStyle/>
        <a:p>
          <a:endParaRPr lang="en-US"/>
        </a:p>
      </dgm:t>
    </dgm:pt>
    <dgm:pt modelId="{302BF517-0F18-4A07-9FC3-87239D8A7B27}" type="pres">
      <dgm:prSet presAssocID="{77F2258C-4D79-40F0-9822-0C3A3E476F4D}" presName="arrowDiagram" presStyleCnt="0">
        <dgm:presLayoutVars>
          <dgm:chMax val="5"/>
          <dgm:dir/>
          <dgm:resizeHandles val="exact"/>
        </dgm:presLayoutVars>
      </dgm:prSet>
      <dgm:spPr/>
      <dgm:t>
        <a:bodyPr/>
        <a:lstStyle/>
        <a:p>
          <a:endParaRPr lang="en-US"/>
        </a:p>
      </dgm:t>
    </dgm:pt>
    <dgm:pt modelId="{D5B67F16-E172-4446-8E87-B2F22892295B}" type="pres">
      <dgm:prSet presAssocID="{77F2258C-4D79-40F0-9822-0C3A3E476F4D}" presName="arrow" presStyleLbl="bgShp" presStyleIdx="0" presStyleCnt="1" custAng="406789"/>
      <dgm:spPr>
        <a:solidFill>
          <a:srgbClr val="236CAF"/>
        </a:solidFill>
      </dgm:spPr>
      <dgm:t>
        <a:bodyPr/>
        <a:lstStyle/>
        <a:p>
          <a:endParaRPr lang="en-US"/>
        </a:p>
      </dgm:t>
    </dgm:pt>
    <dgm:pt modelId="{C6ECE605-9E81-4846-903F-731F1DD995C5}" type="pres">
      <dgm:prSet presAssocID="{77F2258C-4D79-40F0-9822-0C3A3E476F4D}" presName="arrowDiagram2" presStyleCnt="0"/>
      <dgm:spPr/>
    </dgm:pt>
    <dgm:pt modelId="{9F1F5BEE-098E-4D29-9C56-E6E98A1B7EB3}" type="pres">
      <dgm:prSet presAssocID="{D36C38A5-3CB8-4765-8AE8-45870FD43474}" presName="bullet2a" presStyleLbl="node1" presStyleIdx="0" presStyleCnt="2" custLinFactX="-100000" custLinFactNeighborX="-187976" custLinFactNeighborY="60884"/>
      <dgm:spPr>
        <a:solidFill>
          <a:srgbClr val="236CAF"/>
        </a:solidFill>
      </dgm:spPr>
      <dgm:t>
        <a:bodyPr/>
        <a:lstStyle/>
        <a:p>
          <a:endParaRPr lang="en-US"/>
        </a:p>
      </dgm:t>
    </dgm:pt>
    <dgm:pt modelId="{EEB3B013-4B7C-42C3-9E71-9D452C89CE5D}" type="pres">
      <dgm:prSet presAssocID="{D36C38A5-3CB8-4765-8AE8-45870FD43474}" presName="textBox2a" presStyleLbl="revTx" presStyleIdx="0" presStyleCnt="2" custScaleY="41678" custLinFactNeighborX="-39635" custLinFactNeighborY="-133">
        <dgm:presLayoutVars>
          <dgm:bulletEnabled val="1"/>
        </dgm:presLayoutVars>
      </dgm:prSet>
      <dgm:spPr/>
      <dgm:t>
        <a:bodyPr/>
        <a:lstStyle/>
        <a:p>
          <a:endParaRPr lang="en-US"/>
        </a:p>
      </dgm:t>
    </dgm:pt>
    <dgm:pt modelId="{A8CCCEB5-3107-47AE-9516-2181D96DE78B}" type="pres">
      <dgm:prSet presAssocID="{5AD98DEA-17AD-488C-90FA-FFF93A04DE1D}" presName="bullet2b" presStyleLbl="node1" presStyleIdx="1" presStyleCnt="2" custScaleX="180602" custScaleY="170151" custLinFactX="100000" custLinFactNeighborX="153951" custLinFactNeighborY="-15571"/>
      <dgm:spPr>
        <a:solidFill>
          <a:srgbClr val="236CAF"/>
        </a:solidFill>
      </dgm:spPr>
      <dgm:t>
        <a:bodyPr/>
        <a:lstStyle/>
        <a:p>
          <a:endParaRPr lang="en-US"/>
        </a:p>
      </dgm:t>
    </dgm:pt>
    <dgm:pt modelId="{15ADE79D-3FB4-44FF-804D-6C9210208DDA}" type="pres">
      <dgm:prSet presAssocID="{5AD98DEA-17AD-488C-90FA-FFF93A04DE1D}" presName="textBox2b" presStyleLbl="revTx" presStyleIdx="1" presStyleCnt="2" custScaleX="73157" custScaleY="67853" custLinFactNeighborY="3051">
        <dgm:presLayoutVars>
          <dgm:bulletEnabled val="1"/>
        </dgm:presLayoutVars>
      </dgm:prSet>
      <dgm:spPr/>
      <dgm:t>
        <a:bodyPr/>
        <a:lstStyle/>
        <a:p>
          <a:endParaRPr lang="en-US"/>
        </a:p>
      </dgm:t>
    </dgm:pt>
  </dgm:ptLst>
  <dgm:cxnLst>
    <dgm:cxn modelId="{CC8CC4D3-0CA7-48E3-AA47-6DAEE6CE8CC8}" srcId="{77F2258C-4D79-40F0-9822-0C3A3E476F4D}" destId="{D36C38A5-3CB8-4765-8AE8-45870FD43474}" srcOrd="0" destOrd="0" parTransId="{8E393A3B-3B16-440D-A205-4464068C90A0}" sibTransId="{12CE591D-83E1-44A6-833C-246DCDE977EC}"/>
    <dgm:cxn modelId="{576BA7DA-5A1D-4C13-B788-2638F4FE498F}" type="presOf" srcId="{5AD98DEA-17AD-488C-90FA-FFF93A04DE1D}" destId="{15ADE79D-3FB4-44FF-804D-6C9210208DDA}" srcOrd="0" destOrd="0" presId="urn:microsoft.com/office/officeart/2005/8/layout/arrow2"/>
    <dgm:cxn modelId="{F2EB1AA7-4705-4CCB-B914-918C574DC5B7}" srcId="{77F2258C-4D79-40F0-9822-0C3A3E476F4D}" destId="{5AD98DEA-17AD-488C-90FA-FFF93A04DE1D}" srcOrd="1" destOrd="0" parTransId="{9E5ED289-E6C7-434E-BC57-CDC9310B512B}" sibTransId="{E6C9665C-78CF-408E-86A1-5435FEA27F70}"/>
    <dgm:cxn modelId="{46075094-19B1-4657-866F-5DEF5C598495}" type="presOf" srcId="{77F2258C-4D79-40F0-9822-0C3A3E476F4D}" destId="{302BF517-0F18-4A07-9FC3-87239D8A7B27}" srcOrd="0" destOrd="0" presId="urn:microsoft.com/office/officeart/2005/8/layout/arrow2"/>
    <dgm:cxn modelId="{AD3B4653-C5B9-48BB-BAEB-BB8EADBCDAE8}" type="presOf" srcId="{D36C38A5-3CB8-4765-8AE8-45870FD43474}" destId="{EEB3B013-4B7C-42C3-9E71-9D452C89CE5D}" srcOrd="0" destOrd="0" presId="urn:microsoft.com/office/officeart/2005/8/layout/arrow2"/>
    <dgm:cxn modelId="{47AD3661-B06A-44A9-91CF-61476925271D}" type="presParOf" srcId="{302BF517-0F18-4A07-9FC3-87239D8A7B27}" destId="{D5B67F16-E172-4446-8E87-B2F22892295B}" srcOrd="0" destOrd="0" presId="urn:microsoft.com/office/officeart/2005/8/layout/arrow2"/>
    <dgm:cxn modelId="{9FB1CFC3-D97E-4EA3-950C-29AB37063835}" type="presParOf" srcId="{302BF517-0F18-4A07-9FC3-87239D8A7B27}" destId="{C6ECE605-9E81-4846-903F-731F1DD995C5}" srcOrd="1" destOrd="0" presId="urn:microsoft.com/office/officeart/2005/8/layout/arrow2"/>
    <dgm:cxn modelId="{4F4A2BE3-D56C-4E4A-94E3-6ABE0C6C66DE}" type="presParOf" srcId="{C6ECE605-9E81-4846-903F-731F1DD995C5}" destId="{9F1F5BEE-098E-4D29-9C56-E6E98A1B7EB3}" srcOrd="0" destOrd="0" presId="urn:microsoft.com/office/officeart/2005/8/layout/arrow2"/>
    <dgm:cxn modelId="{C79B7B6A-C120-405D-9E8A-28DFB181FD4D}" type="presParOf" srcId="{C6ECE605-9E81-4846-903F-731F1DD995C5}" destId="{EEB3B013-4B7C-42C3-9E71-9D452C89CE5D}" srcOrd="1" destOrd="0" presId="urn:microsoft.com/office/officeart/2005/8/layout/arrow2"/>
    <dgm:cxn modelId="{E94EE221-7E86-4597-BC17-491A126ACB80}" type="presParOf" srcId="{C6ECE605-9E81-4846-903F-731F1DD995C5}" destId="{A8CCCEB5-3107-47AE-9516-2181D96DE78B}" srcOrd="2" destOrd="0" presId="urn:microsoft.com/office/officeart/2005/8/layout/arrow2"/>
    <dgm:cxn modelId="{11654810-5C71-4886-BC27-9E9A359851FF}" type="presParOf" srcId="{C6ECE605-9E81-4846-903F-731F1DD995C5}" destId="{15ADE79D-3FB4-44FF-804D-6C9210208DDA}" srcOrd="3" destOrd="0" presId="urn:microsoft.com/office/officeart/2005/8/layout/arrow2"/>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0.56522</cdr:x>
      <cdr:y>0.04839</cdr:y>
    </cdr:from>
    <cdr:to>
      <cdr:x>0.73043</cdr:x>
      <cdr:y>0.80645</cdr:y>
    </cdr:to>
    <cdr:sp macro="" textlink="">
      <cdr:nvSpPr>
        <cdr:cNvPr id="2" name="Rectangle 1"/>
        <cdr:cNvSpPr>
          <a:spLocks xmlns:a="http://schemas.openxmlformats.org/drawingml/2006/main" noChangeArrowheads="1"/>
        </cdr:cNvSpPr>
      </cdr:nvSpPr>
      <cdr:spPr bwMode="auto">
        <a:xfrm xmlns:a="http://schemas.openxmlformats.org/drawingml/2006/main">
          <a:off x="4953000" y="228600"/>
          <a:ext cx="1447800" cy="3581400"/>
        </a:xfrm>
        <a:prstGeom xmlns:a="http://schemas.openxmlformats.org/drawingml/2006/main" prst="rect">
          <a:avLst/>
        </a:prstGeom>
        <a:solidFill xmlns:a="http://schemas.openxmlformats.org/drawingml/2006/main">
          <a:schemeClr val="bg2">
            <a:lumMod val="40000"/>
            <a:lumOff val="60000"/>
            <a:alpha val="60001"/>
          </a:schemeClr>
        </a:solidFill>
        <a:ln xmlns:a="http://schemas.openxmlformats.org/drawingml/2006/main" w="9525">
          <a:noFill/>
          <a:miter lim="800000"/>
          <a:headEnd/>
          <a:tailEnd/>
        </a:ln>
      </cdr:spPr>
      <cdr:txBody>
        <a:bodyPr xmlns:a="http://schemas.openxmlformats.org/drawingml/2006/main"/>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0.28704</cdr:x>
      <cdr:y>0</cdr:y>
    </cdr:from>
    <cdr:to>
      <cdr:x>0.46296</cdr:x>
      <cdr:y>0.08418</cdr:y>
    </cdr:to>
    <cdr:sp macro="" textlink="">
      <cdr:nvSpPr>
        <cdr:cNvPr id="2" name="TextBox 1"/>
        <cdr:cNvSpPr txBox="1"/>
      </cdr:nvSpPr>
      <cdr:spPr>
        <a:xfrm xmlns:a="http://schemas.openxmlformats.org/drawingml/2006/main">
          <a:off x="2362200" y="0"/>
          <a:ext cx="14478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50000"/>
              </a:spcBef>
              <a:defRPr sz="1200">
                <a:latin typeface="Arial" charset="0"/>
              </a:defRPr>
            </a:lvl1pPr>
          </a:lstStyle>
          <a:p>
            <a:pPr>
              <a:defRPr/>
            </a:pPr>
            <a:endParaRPr lang="en-US"/>
          </a:p>
        </p:txBody>
      </p:sp>
      <p:sp>
        <p:nvSpPr>
          <p:cNvPr id="26214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50000"/>
              </a:spcBef>
              <a:defRPr sz="1200">
                <a:latin typeface="Arial" charset="0"/>
              </a:defRPr>
            </a:lvl1pPr>
          </a:lstStyle>
          <a:p>
            <a:pPr>
              <a:defRPr/>
            </a:pPr>
            <a:fld id="{7BC84BFC-B6B1-48CC-802A-23A8B6D46836}" type="datetimeFigureOut">
              <a:rPr lang="en-US"/>
              <a:pPr>
                <a:defRPr/>
              </a:pPr>
              <a:t>8/19/2011</a:t>
            </a:fld>
            <a:endParaRPr lang="en-US"/>
          </a:p>
        </p:txBody>
      </p:sp>
      <p:sp>
        <p:nvSpPr>
          <p:cNvPr id="26214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50000"/>
              </a:spcBef>
              <a:defRPr sz="1200">
                <a:latin typeface="Arial" charset="0"/>
              </a:defRPr>
            </a:lvl1pPr>
          </a:lstStyle>
          <a:p>
            <a:pPr>
              <a:defRPr/>
            </a:pPr>
            <a:endParaRPr lang="en-US"/>
          </a:p>
        </p:txBody>
      </p:sp>
      <p:sp>
        <p:nvSpPr>
          <p:cNvPr id="26214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50000"/>
              </a:spcBef>
              <a:defRPr sz="1200">
                <a:latin typeface="Arial" charset="0"/>
              </a:defRPr>
            </a:lvl1pPr>
          </a:lstStyle>
          <a:p>
            <a:pPr>
              <a:defRPr/>
            </a:pPr>
            <a:fld id="{954AF541-2093-4A7E-81BE-4CE37B90F42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spcBef>
                <a:spcPct val="0"/>
              </a:spcBef>
              <a:defRPr sz="1200" b="0">
                <a:latin typeface="Arial" charset="0"/>
              </a:defRPr>
            </a:lvl1pPr>
          </a:lstStyle>
          <a:p>
            <a:pPr>
              <a:defRPr/>
            </a:pPr>
            <a:endParaRPr lang="en-US"/>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defRPr sz="1200" b="0">
                <a:latin typeface="Arial" charset="0"/>
              </a:defRPr>
            </a:lvl1pPr>
          </a:lstStyle>
          <a:p>
            <a:pPr>
              <a:defRPr/>
            </a:pPr>
            <a:endParaRPr lang="en-US"/>
          </a:p>
        </p:txBody>
      </p:sp>
      <p:sp>
        <p:nvSpPr>
          <p:cNvPr id="727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spcBef>
                <a:spcPct val="0"/>
              </a:spcBef>
              <a:defRPr sz="1200" b="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defRPr sz="1200" b="0">
                <a:latin typeface="Arial" charset="0"/>
              </a:defRPr>
            </a:lvl1pPr>
          </a:lstStyle>
          <a:p>
            <a:pPr>
              <a:defRPr/>
            </a:pPr>
            <a:fld id="{2488F4A0-DFB5-4C1D-904B-9E590C4643B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dc.gov/nchs/data_access/vitalstats/VitalStats_Births.htm"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txsdc.utsa.edu/download/pdf/presentations/sdc2011_Tx_Pop_Change_2000_2010_Hoque.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ers.usda.gov/Briefing/FoodSecurity/measurement.htm"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This year’s data book examines how children and families are faring in the wake of the recession and proposes a 1-2 punch</a:t>
            </a:r>
            <a:r>
              <a:rPr lang="en-US" sz="1200" kern="1200" baseline="0" dirty="0" smtClean="0">
                <a:solidFill>
                  <a:schemeClr val="tx1"/>
                </a:solidFill>
                <a:latin typeface="Arial" charset="0"/>
                <a:ea typeface="+mn-ea"/>
                <a:cs typeface="+mn-cs"/>
              </a:rPr>
              <a:t> solution: strengthening families in order to support children now and in the future.</a:t>
            </a:r>
            <a:endParaRPr lang="en-US" sz="12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Child poverty</a:t>
            </a:r>
          </a:p>
          <a:p>
            <a:r>
              <a:rPr lang="en-US" dirty="0" smtClean="0"/>
              <a:t>US: 2009 = 14.6M, grew by 2.45M since 2000</a:t>
            </a:r>
          </a:p>
          <a:p>
            <a:r>
              <a:rPr lang="en-US" dirty="0" smtClean="0"/>
              <a:t>TX: 2009 =</a:t>
            </a:r>
            <a:r>
              <a:rPr lang="en-US" baseline="0" dirty="0" smtClean="0"/>
              <a:t> 1.66M, grew by 407,000 since 2000</a:t>
            </a:r>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US" dirty="0" smtClean="0">
                <a:latin typeface="Arial" pitchFamily="34" charset="0"/>
              </a:rPr>
              <a:t>Guidelines</a:t>
            </a:r>
            <a:r>
              <a:rPr lang="en-US" baseline="0" dirty="0" smtClean="0">
                <a:latin typeface="Arial" pitchFamily="34" charset="0"/>
              </a:rPr>
              <a:t> from -- </a:t>
            </a:r>
            <a:r>
              <a:rPr lang="en-US" dirty="0" smtClean="0">
                <a:latin typeface="Arial" pitchFamily="34" charset="0"/>
              </a:rPr>
              <a:t>http://aspe.hhs.gov/poverty/11poverty.shtml</a:t>
            </a:r>
          </a:p>
          <a:p>
            <a:r>
              <a:rPr lang="en-US" dirty="0" smtClean="0">
                <a:latin typeface="Arial" pitchFamily="34" charset="0"/>
              </a:rPr>
              <a:t>Family of 3 = $18,530</a:t>
            </a:r>
          </a:p>
          <a:p>
            <a:r>
              <a:rPr lang="en-US" dirty="0" smtClean="0">
                <a:latin typeface="Arial" pitchFamily="34" charset="0"/>
              </a:rPr>
              <a:t>Family of 4 = 22,350</a:t>
            </a:r>
          </a:p>
          <a:p>
            <a:endParaRPr lang="en-US" dirty="0" smtClean="0">
              <a:latin typeface="Arial" pitchFamily="34" charset="0"/>
            </a:endParaRPr>
          </a:p>
          <a:p>
            <a:endParaRPr lang="en-US"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34" charset="0"/>
              </a:rPr>
              <a:t>Thresholds from: http://www.census.gov/hhes/www/poverty/data/threshld/index.html</a:t>
            </a:r>
          </a:p>
          <a:p>
            <a:endParaRPr lang="en-US" dirty="0" smtClean="0">
              <a:latin typeface="Arial" pitchFamily="34" charset="0"/>
            </a:endParaRPr>
          </a:p>
        </p:txBody>
      </p:sp>
      <p:sp>
        <p:nvSpPr>
          <p:cNvPr id="90116" name="Slide Number Placeholder 3"/>
          <p:cNvSpPr>
            <a:spLocks noGrp="1"/>
          </p:cNvSpPr>
          <p:nvPr>
            <p:ph type="sldNum" sz="quarter" idx="5"/>
          </p:nvPr>
        </p:nvSpPr>
        <p:spPr>
          <a:noFill/>
        </p:spPr>
        <p:txBody>
          <a:bodyPr/>
          <a:lstStyle/>
          <a:p>
            <a:fld id="{D4FC9EC3-6FED-47A3-9114-814891DCBD95}" type="slidenum">
              <a:rPr lang="en-US" smtClean="0">
                <a:latin typeface="Arial" pitchFamily="34" charset="0"/>
              </a:rPr>
              <a:pPr/>
              <a:t>15</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dirty="0" smtClean="0"/>
              <a:t>Child poverty</a:t>
            </a:r>
          </a:p>
          <a:p>
            <a:r>
              <a:rPr lang="en-US" dirty="0" smtClean="0"/>
              <a:t>US: 2009 = 14.6M, grew by 2.45M since 2000</a:t>
            </a:r>
          </a:p>
          <a:p>
            <a:r>
              <a:rPr lang="en-US" dirty="0" smtClean="0"/>
              <a:t>TX: 2009 =</a:t>
            </a:r>
            <a:r>
              <a:rPr lang="en-US" baseline="0" dirty="0" smtClean="0"/>
              <a:t> 1.66M, grew by 407,000 since 2000</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bg1"/>
                </a:solidFill>
              </a:rPr>
              <a:t>Children who grow up in low-income families are less likely to successfully navigate life’s challenges and achieve future success</a:t>
            </a:r>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defTabSz="930275"/>
            <a:r>
              <a:rPr lang="en-US" dirty="0" smtClean="0">
                <a:latin typeface="Arial" pitchFamily="34" charset="0"/>
              </a:rPr>
              <a:t>We’re receiving very mixed</a:t>
            </a:r>
            <a:r>
              <a:rPr lang="en-US" baseline="0" dirty="0" smtClean="0">
                <a:latin typeface="Arial" pitchFamily="34" charset="0"/>
              </a:rPr>
              <a:t> stories about what’s going on.</a:t>
            </a:r>
            <a:endParaRPr lang="en-US" dirty="0" smtClean="0">
              <a:latin typeface="Arial" pitchFamily="34" charset="0"/>
            </a:endParaRPr>
          </a:p>
        </p:txBody>
      </p:sp>
      <p:sp>
        <p:nvSpPr>
          <p:cNvPr id="81924" name="Slide Number Placeholder 3"/>
          <p:cNvSpPr>
            <a:spLocks noGrp="1"/>
          </p:cNvSpPr>
          <p:nvPr>
            <p:ph type="sldNum" sz="quarter" idx="5"/>
          </p:nvPr>
        </p:nvSpPr>
        <p:spPr>
          <a:noFill/>
        </p:spPr>
        <p:txBody>
          <a:bodyPr/>
          <a:lstStyle/>
          <a:p>
            <a:fld id="{899D2410-03AE-4636-9D8D-2B917A755725}" type="slidenum">
              <a:rPr lang="en-US" smtClean="0">
                <a:latin typeface="Arial" pitchFamily="34" charset="0"/>
              </a:rPr>
              <a:pPr/>
              <a:t>19</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spcBef>
                <a:spcPct val="50000"/>
              </a:spcBef>
            </a:pPr>
            <a:fld id="{3A7DEE1A-3473-42EA-AC34-6DA3200128B0}" type="slidenum">
              <a:rPr lang="en-US" sz="1200" b="0">
                <a:latin typeface="Calibri" pitchFamily="34" charset="0"/>
              </a:rPr>
              <a:pPr algn="r" defTabSz="931863">
                <a:spcBef>
                  <a:spcPct val="50000"/>
                </a:spcBef>
              </a:pPr>
              <a:t>20</a:t>
            </a:fld>
            <a:endParaRPr lang="en-US" sz="1200" b="0">
              <a:latin typeface="Calibri" pitchFamily="34" charset="0"/>
            </a:endParaRPr>
          </a:p>
        </p:txBody>
      </p:sp>
      <p:sp>
        <p:nvSpPr>
          <p:cNvPr id="100355"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defTabSz="931863">
              <a:spcBef>
                <a:spcPct val="50000"/>
              </a:spcBef>
            </a:pPr>
            <a:fld id="{17E94B56-41FB-4440-A9F4-1880C612BBFE}" type="slidenum">
              <a:rPr lang="en-US" sz="1200" b="0">
                <a:latin typeface="Calibri" pitchFamily="34" charset="0"/>
              </a:rPr>
              <a:pPr algn="r" defTabSz="931863">
                <a:spcBef>
                  <a:spcPct val="50000"/>
                </a:spcBef>
              </a:pPr>
              <a:t>20</a:t>
            </a:fld>
            <a:endParaRPr lang="en-US" sz="1200" b="0">
              <a:latin typeface="Calibri" pitchFamily="34" charset="0"/>
            </a:endParaRPr>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p:spPr>
        <p:txBody>
          <a:bodyPr/>
          <a:lstStyle/>
          <a:p>
            <a:pPr marL="223838" indent="-223838" eaLnBrk="1" hangingPunct="1">
              <a:spcBef>
                <a:spcPct val="0"/>
              </a:spcBef>
            </a:pPr>
            <a:r>
              <a:rPr lang="en-US" dirty="0" smtClean="0">
                <a:latin typeface="Arial" pitchFamily="34" charset="0"/>
              </a:rPr>
              <a:t>Because poverty tracks unemployment, we expect that poverty will increase when new numbers come in.</a:t>
            </a:r>
          </a:p>
          <a:p>
            <a:pPr marL="223838" indent="-223838" eaLnBrk="1" hangingPunct="1">
              <a:spcBef>
                <a:spcPct val="0"/>
              </a:spcBef>
            </a:pPr>
            <a:endParaRPr lang="en-US" dirty="0" smtClean="0">
              <a:latin typeface="Arial" pitchFamily="34" charset="0"/>
            </a:endParaRPr>
          </a:p>
          <a:p>
            <a:pPr marL="223838" indent="-223838" eaLnBrk="1" hangingPunct="1">
              <a:spcBef>
                <a:spcPct val="0"/>
              </a:spcBef>
            </a:pPr>
            <a:r>
              <a:rPr lang="en-US" dirty="0" smtClean="0">
                <a:latin typeface="Arial" pitchFamily="34" charset="0"/>
              </a:rPr>
              <a:t>TX June 2008: 4.8%</a:t>
            </a:r>
          </a:p>
          <a:p>
            <a:pPr marL="223838" indent="-223838" eaLnBrk="1" hangingPunct="1">
              <a:spcBef>
                <a:spcPct val="0"/>
              </a:spcBef>
            </a:pPr>
            <a:r>
              <a:rPr lang="en-US" dirty="0" smtClean="0">
                <a:latin typeface="Arial" pitchFamily="34" charset="0"/>
              </a:rPr>
              <a:t>TX June 2011: 8.8% (83% increase)</a:t>
            </a:r>
          </a:p>
          <a:p>
            <a:pPr marL="223838" indent="-223838" eaLnBrk="1" hangingPunct="1">
              <a:spcBef>
                <a:spcPct val="0"/>
              </a:spcBef>
            </a:pPr>
            <a:endParaRPr lang="en-US" dirty="0" smtClean="0">
              <a:latin typeface="Arial" pitchFamily="34" charset="0"/>
            </a:endParaRPr>
          </a:p>
          <a:p>
            <a:pPr marL="223838" indent="-223838" eaLnBrk="1" hangingPunct="1">
              <a:spcBef>
                <a:spcPct val="0"/>
              </a:spcBef>
            </a:pPr>
            <a:endParaRPr lang="en-US" dirty="0" smtClean="0">
              <a:latin typeface="Arial" pitchFamily="34" charset="0"/>
            </a:endParaRPr>
          </a:p>
          <a:p>
            <a:pPr marL="223838" indent="-223838" eaLnBrk="1" hangingPunct="1">
              <a:spcBef>
                <a:spcPct val="0"/>
              </a:spcBef>
            </a:pPr>
            <a:r>
              <a:rPr lang="en-US" dirty="0" smtClean="0">
                <a:latin typeface="Arial" pitchFamily="34" charset="0"/>
              </a:rPr>
              <a:t>May</a:t>
            </a:r>
            <a:r>
              <a:rPr lang="en-US" baseline="0" dirty="0" smtClean="0">
                <a:latin typeface="Arial" pitchFamily="34" charset="0"/>
              </a:rPr>
              <a:t> see these numbers continue to climb due to slowing economic recovery and impact of state budget cuts. 5,000 state government jobs were cut out of state budget. If schools close funding gaps with staffing cuts, may see up to 49K additional jobs lost at local schools. Given multiplier effect (1.5), that could lead to an additional 69K private sector jobs.</a:t>
            </a:r>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 = 7,757,000 (11%)</a:t>
            </a:r>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281,000 jobs added</a:t>
            </a:r>
            <a:r>
              <a:rPr lang="en-US" baseline="0" dirty="0" smtClean="0"/>
              <a:t> in TX, 53% were private sector, 47% were public sector (</a:t>
            </a:r>
            <a:r>
              <a:rPr lang="en-US" baseline="0" dirty="0" err="1" smtClean="0"/>
              <a:t>govt</a:t>
            </a:r>
            <a:r>
              <a:rPr lang="en-US" baseline="0" dirty="0" smtClean="0"/>
              <a:t>)</a:t>
            </a:r>
            <a:endParaRPr lang="en-US" dirty="0" smtClean="0"/>
          </a:p>
          <a:p>
            <a:pPr lvl="1">
              <a:buFont typeface="Arial" pitchFamily="34" charset="0"/>
              <a:buChar char="•"/>
            </a:pPr>
            <a:r>
              <a:rPr lang="en-US" dirty="0" smtClean="0"/>
              <a:t>Of 311,042 government jobs added in US, TX add 132,216 jobs or 42% of all government jobs in US</a:t>
            </a:r>
          </a:p>
          <a:p>
            <a:endParaRPr lang="en-US" dirty="0" smtClean="0"/>
          </a:p>
          <a:p>
            <a:r>
              <a:rPr lang="en-US" dirty="0" smtClean="0"/>
              <a:t>Private sector is 6 times the size of the </a:t>
            </a:r>
            <a:r>
              <a:rPr lang="en-US" dirty="0" err="1" smtClean="0"/>
              <a:t>govt</a:t>
            </a:r>
            <a:r>
              <a:rPr lang="en-US" dirty="0" smtClean="0"/>
              <a:t> sector jobs. P</a:t>
            </a:r>
            <a:r>
              <a:rPr lang="en-US" baseline="0" dirty="0" smtClean="0"/>
              <a:t>ublic sector jobs grew at 4 times the rate (7.7%) of private sector jobs (1.8%). In order for us to bring unemployment down to prerecession levels, have to add 32,000 jobs per month for 3 years straight (CBPP analysis).</a:t>
            </a:r>
            <a:endParaRPr lang="en-US" dirty="0" smtClean="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Working</a:t>
            </a:r>
            <a:r>
              <a:rPr lang="en-US" baseline="0" dirty="0" smtClean="0"/>
              <a:t> age = 25 to 64 years</a:t>
            </a:r>
          </a:p>
          <a:p>
            <a:endParaRPr lang="en-US" dirty="0" smtClean="0"/>
          </a:p>
          <a:p>
            <a:r>
              <a:rPr lang="en-US" dirty="0" smtClean="0"/>
              <a:t>From</a:t>
            </a:r>
            <a:r>
              <a:rPr lang="en-US" baseline="0" dirty="0" smtClean="0"/>
              <a:t> 2000 to 2010, Texas increased by 22.5% from 10,693,648 to 13, 104, 882 while the U.S. increased by only 11.3% from 146,992,887 to 163,631,112</a:t>
            </a:r>
          </a:p>
          <a:p>
            <a:endParaRPr lang="en-US" baseline="0" dirty="0" smtClean="0"/>
          </a:p>
          <a:p>
            <a:r>
              <a:rPr lang="en-US" baseline="0" dirty="0" smtClean="0"/>
              <a:t>Leads to growth in service jobs: </a:t>
            </a:r>
          </a:p>
          <a:p>
            <a:r>
              <a:rPr lang="en-US" baseline="0" dirty="0" smtClean="0"/>
              <a:t>Education and health grew by 16.7%</a:t>
            </a:r>
          </a:p>
          <a:p>
            <a:r>
              <a:rPr lang="en-US" baseline="0" dirty="0" smtClean="0"/>
              <a:t>Natural resources and mining grew by 7.7%</a:t>
            </a:r>
          </a:p>
          <a:p>
            <a:r>
              <a:rPr lang="en-US" baseline="0" dirty="0" smtClean="0"/>
              <a:t>Local </a:t>
            </a:r>
            <a:r>
              <a:rPr lang="en-US" baseline="0" dirty="0" err="1" smtClean="0"/>
              <a:t>gov’t</a:t>
            </a:r>
            <a:r>
              <a:rPr lang="en-US" baseline="0" dirty="0" smtClean="0"/>
              <a:t> jobs grew by 8.1%</a:t>
            </a:r>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Arial" charset="0"/>
                <a:ea typeface="+mn-ea"/>
                <a:cs typeface="+mn-cs"/>
              </a:rPr>
              <a:t>Based on </a:t>
            </a:r>
            <a:r>
              <a:rPr lang="en-US" sz="1200" u="sng" kern="1200" dirty="0" smtClean="0">
                <a:solidFill>
                  <a:schemeClr val="tx1"/>
                </a:solidFill>
                <a:latin typeface="Arial" charset="0"/>
                <a:ea typeface="+mn-ea"/>
                <a:cs typeface="+mn-cs"/>
                <a:hlinkClick r:id="rId3"/>
              </a:rPr>
              <a:t>2008 data</a:t>
            </a:r>
            <a:r>
              <a:rPr lang="en-US" sz="1200" kern="1200" dirty="0" smtClean="0">
                <a:solidFill>
                  <a:schemeClr val="tx1"/>
                </a:solidFill>
                <a:latin typeface="Arial" charset="0"/>
                <a:ea typeface="+mn-ea"/>
                <a:cs typeface="+mn-cs"/>
              </a:rPr>
              <a:t> from the CDC, Texas has the 2</a:t>
            </a:r>
            <a:r>
              <a:rPr lang="en-US" sz="1200" kern="1200" baseline="30000" dirty="0" smtClean="0">
                <a:solidFill>
                  <a:schemeClr val="tx1"/>
                </a:solidFill>
                <a:latin typeface="Arial" charset="0"/>
                <a:ea typeface="+mn-ea"/>
                <a:cs typeface="+mn-cs"/>
              </a:rPr>
              <a:t>nd</a:t>
            </a:r>
            <a:r>
              <a:rPr lang="en-US" sz="1200" kern="1200" dirty="0" smtClean="0">
                <a:solidFill>
                  <a:schemeClr val="tx1"/>
                </a:solidFill>
                <a:latin typeface="Arial" charset="0"/>
                <a:ea typeface="+mn-ea"/>
                <a:cs typeface="+mn-cs"/>
              </a:rPr>
              <a:t> highest birth rate (16.7 babies born per 1,000 people), tied with Alaska and only behind Utah. The U.S. birth rate is 14.0. That puts our rate 19.3% higher than the U.S. average.</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Between 2000-2010, the U.S. total population grew by 9.7% from 281,421,906 to 308,745,538 people. Texas’ total population grew by 20.6% from 20,851,820 to 25,145,561. That makes our </a:t>
            </a:r>
            <a:r>
              <a:rPr lang="en-US" sz="1200" u="sng" kern="1200" dirty="0" smtClean="0">
                <a:solidFill>
                  <a:schemeClr val="tx1"/>
                </a:solidFill>
                <a:latin typeface="Arial" charset="0"/>
                <a:ea typeface="+mn-ea"/>
                <a:cs typeface="+mn-cs"/>
              </a:rPr>
              <a:t>growth rate</a:t>
            </a:r>
            <a:r>
              <a:rPr lang="en-US" sz="1200" kern="1200" dirty="0" smtClean="0">
                <a:solidFill>
                  <a:schemeClr val="tx1"/>
                </a:solidFill>
                <a:latin typeface="Arial" charset="0"/>
                <a:ea typeface="+mn-ea"/>
                <a:cs typeface="+mn-cs"/>
              </a:rPr>
              <a:t> 112% higher than the national average. </a:t>
            </a:r>
          </a:p>
          <a:p>
            <a:r>
              <a:rPr lang="en-US" sz="1200" kern="1200" dirty="0" smtClean="0">
                <a:solidFill>
                  <a:schemeClr val="tx1"/>
                </a:solidFill>
                <a:latin typeface="Arial" charset="0"/>
                <a:ea typeface="+mn-ea"/>
                <a:cs typeface="+mn-cs"/>
              </a:rPr>
              <a:t> </a:t>
            </a:r>
          </a:p>
          <a:p>
            <a:r>
              <a:rPr lang="en-US" sz="1200" u="sng" kern="1200" dirty="0" smtClean="0">
                <a:solidFill>
                  <a:schemeClr val="tx1"/>
                </a:solidFill>
                <a:latin typeface="Arial" charset="0"/>
                <a:ea typeface="+mn-ea"/>
                <a:cs typeface="+mn-cs"/>
              </a:rPr>
              <a:t>Important Notes</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According to a </a:t>
            </a:r>
            <a:r>
              <a:rPr lang="en-US" sz="1200" u="sng" kern="1200" dirty="0" smtClean="0">
                <a:solidFill>
                  <a:schemeClr val="tx1"/>
                </a:solidFill>
                <a:latin typeface="Arial" charset="0"/>
                <a:ea typeface="+mn-ea"/>
                <a:cs typeface="+mn-cs"/>
                <a:hlinkClick r:id="rId4"/>
              </a:rPr>
              <a:t>recent presentation</a:t>
            </a:r>
            <a:r>
              <a:rPr lang="en-US" sz="1200" kern="1200" dirty="0" smtClean="0">
                <a:solidFill>
                  <a:schemeClr val="tx1"/>
                </a:solidFill>
                <a:latin typeface="Arial" charset="0"/>
                <a:ea typeface="+mn-ea"/>
                <a:cs typeface="+mn-cs"/>
              </a:rPr>
              <a:t> from the State Demographer’s office, 53.7% of Texas’ growth was due to natural increase (more births than deaths). In fact, Texas’s child pop growth accounts for ½ of all the child population growth in the U.S. from 2000-2010. </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The remaining 46.3% increase in the total population was due to migration (both international and intrastate). The Census Bureau has not released the data for them to break this out by international vs. intrastate migration yet. That should arrive in the next few months.</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Although we added the most people of any state, we didn’t have the largest growth rate. That title went to Nevada at 35%. AZ, UT, and ID were also higher than TX.  </a:t>
            </a:r>
          </a:p>
          <a:p>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data we are sharing today</a:t>
            </a:r>
            <a:r>
              <a:rPr lang="en-US" baseline="0" dirty="0" smtClean="0"/>
              <a:t> can be found at http://datacenter.kidscount.org </a:t>
            </a:r>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we have added many</a:t>
            </a:r>
            <a:r>
              <a:rPr lang="en-US" baseline="0" dirty="0" smtClean="0"/>
              <a:t> jobs, recent data suggests that many of the jobs we have in Texas may not be the kinds of jobs that can support families. </a:t>
            </a:r>
          </a:p>
          <a:p>
            <a:endParaRPr lang="en-US" baseline="0" dirty="0" smtClean="0"/>
          </a:p>
          <a:p>
            <a:r>
              <a:rPr lang="en-US" dirty="0" smtClean="0"/>
              <a:t>Largest # too: 550,000.</a:t>
            </a:r>
            <a:r>
              <a:rPr lang="en-US" baseline="0" dirty="0" smtClean="0"/>
              <a:t> Next closest is NY 264,000.</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Minimum wage has been $7.25 per hour since 2009, with no plan to raise it any time soon. That means that if both parents worked full time, they would make just over $30,000 a year combined, before taxes. If they had two kids, that income would be too low to meet basic needs, leaving them to dependent upon public health insurance and free school lunch for their children, and Food Stamps for the entire family. </a:t>
            </a:r>
          </a:p>
          <a:p>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Housing not all that affordable for low-income Texans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Table 25095, 2009 1-year ACS data</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Low income = &lt;$35,000 household</a:t>
            </a:r>
            <a:r>
              <a:rPr lang="en-US" sz="1200" kern="1200" baseline="0" dirty="0" smtClean="0">
                <a:solidFill>
                  <a:schemeClr val="tx1"/>
                </a:solidFill>
                <a:latin typeface="Arial" charset="0"/>
                <a:ea typeface="+mn-ea"/>
                <a:cs typeface="+mn-cs"/>
              </a:rPr>
              <a:t> income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Higher income = &gt;$75K household income</a:t>
            </a:r>
            <a:endParaRPr lang="en-US" sz="1200" kern="1200" dirty="0" smtClean="0">
              <a:solidFill>
                <a:schemeClr val="tx1"/>
              </a:solidFill>
              <a:latin typeface="Arial" charset="0"/>
              <a:ea typeface="+mn-ea"/>
              <a:cs typeface="+mn-cs"/>
            </a:endParaRPr>
          </a:p>
          <a:p>
            <a:endParaRPr lang="en-US" dirty="0" smtClean="0"/>
          </a:p>
          <a:p>
            <a:r>
              <a:rPr lang="en-US" sz="1200" kern="1200" dirty="0" smtClean="0">
                <a:solidFill>
                  <a:schemeClr val="tx1"/>
                </a:solidFill>
                <a:latin typeface="Arial" charset="0"/>
                <a:ea typeface="+mn-ea"/>
                <a:cs typeface="+mn-cs"/>
              </a:rPr>
              <a:t>In a recent article in the Austin American Statesman,</a:t>
            </a:r>
            <a:r>
              <a:rPr lang="en-US" sz="1200" kern="1200" baseline="0" dirty="0" smtClean="0">
                <a:solidFill>
                  <a:schemeClr val="tx1"/>
                </a:solidFill>
                <a:latin typeface="Arial" charset="0"/>
                <a:ea typeface="+mn-ea"/>
                <a:cs typeface="+mn-cs"/>
              </a:rPr>
              <a:t> researchers </a:t>
            </a:r>
            <a:r>
              <a:rPr lang="en-US" sz="1200" kern="1200" dirty="0" smtClean="0">
                <a:solidFill>
                  <a:schemeClr val="tx1"/>
                </a:solidFill>
                <a:latin typeface="Arial" charset="0"/>
                <a:ea typeface="+mn-ea"/>
                <a:cs typeface="+mn-cs"/>
              </a:rPr>
              <a:t>Taylor and Gregory justified Texas’ low-wages by saying that our workers are willing to accept them because the cost of living (housing and taxes) is comparatively low. The question is not whether Texas has low-cost housing compared to the U.S. The question is whether Texas’ low-wage workers have access to affordable housing. The answer is no.</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According to the Census Bureau, over half of Texas’ low-income homeowners and nearly three of every four low-income renters spend more than 30 percent of their income on housing, a common assessment of affordability. By comparison, only one in 17 homeowners and one in 22 renters in higher income households spend more than 30 percent on housing. [Add chart? AAS did that w/ original article]</a:t>
            </a:r>
          </a:p>
          <a:p>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 = 5,288,000 (4%)</a:t>
            </a:r>
          </a:p>
          <a:p>
            <a:endParaRPr lang="en-US" dirty="0" smtClean="0"/>
          </a:p>
          <a:p>
            <a:r>
              <a:rPr lang="en-US" dirty="0" smtClean="0"/>
              <a:t>Savings</a:t>
            </a:r>
            <a:r>
              <a:rPr lang="en-US" baseline="0" dirty="0" smtClean="0"/>
              <a:t> and home ownership related to improved cognitive development among school-age children and graduation rates. Loss of home can disrupt education and place significant emotional stress on the family.</a:t>
            </a:r>
          </a:p>
          <a:p>
            <a:endParaRPr lang="en-US" baseline="0" dirty="0" smtClean="0"/>
          </a:p>
          <a:p>
            <a:r>
              <a:rPr lang="en-US" baseline="0" dirty="0" smtClean="0"/>
              <a:t>Foreclosure also widened an already enormous racial and ethnic gap in homeownership. Nationally, foreclosure rate for Black and Latino families was roughly 170% that of Whites and Asian Americans.</a:t>
            </a:r>
            <a:endParaRPr lang="en-US" dirty="0" smtClean="0"/>
          </a:p>
          <a:p>
            <a:endParaRPr lang="en-US" dirty="0" smtClean="0"/>
          </a:p>
          <a:p>
            <a:r>
              <a:rPr lang="en-US" dirty="0" smtClean="0"/>
              <a:t>Data Source: Population Reference Bureau analysis of 2007-2009 data from the Mortgage Bankers Association’s (MBA) National Delinquency Survey (NDS) and the U.S. Census Bureau’s 2007, 2008, and 2009 American Community Survey Public Use </a:t>
            </a:r>
            <a:r>
              <a:rPr lang="en-US" dirty="0" err="1" smtClean="0"/>
              <a:t>Microdata</a:t>
            </a:r>
            <a:r>
              <a:rPr lang="en-US" dirty="0" smtClean="0"/>
              <a:t> Sample (PUMS). The National Delinquency Survey (NDS) is conducted quarterly by the Mortgage Bankers Association and is a sample of approximately 44 million mortgage loans serviced by various agencies. NDS provides quarterly delinquency and foreclosure statistics at the national, regional and state levels. The American Community Survey (ACS) is a continuous demographic survey conducted by the Census Bureau, sent to approximately 250,000 addresses monthly, and replaces the long form decennial census.  The Census Bureau produces 1-, 3- and 5-year Public Use </a:t>
            </a:r>
            <a:r>
              <a:rPr lang="en-US" dirty="0" err="1" smtClean="0"/>
              <a:t>Microdata</a:t>
            </a:r>
            <a:r>
              <a:rPr lang="en-US" dirty="0" smtClean="0"/>
              <a:t> Sample (PUMS) files.  The 2009 ACS PUMS represents a sample of the data collected throughout the 2009 calendar year.</a:t>
            </a:r>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US" sz="1200" kern="1200" dirty="0" smtClean="0">
                <a:solidFill>
                  <a:schemeClr val="tx1"/>
                </a:solidFill>
                <a:latin typeface="Arial" charset="0"/>
                <a:ea typeface="+mn-ea"/>
                <a:cs typeface="+mn-cs"/>
              </a:rPr>
              <a:t>Two decades of research show that ongoing exposure to economic stress and hardship harms children primarily through two mechanisms: </a:t>
            </a:r>
          </a:p>
          <a:p>
            <a:pPr marL="685800" lvl="1" indent="-228600">
              <a:buFont typeface="+mj-lt"/>
              <a:buAutoNum type="arabicPeriod"/>
            </a:pPr>
            <a:r>
              <a:rPr lang="en-US" sz="1200" kern="1200" dirty="0" smtClean="0">
                <a:solidFill>
                  <a:schemeClr val="tx1"/>
                </a:solidFill>
                <a:latin typeface="Arial" charset="0"/>
                <a:ea typeface="+mn-ea"/>
                <a:cs typeface="+mn-cs"/>
              </a:rPr>
              <a:t>Decreased parental investments in children</a:t>
            </a:r>
          </a:p>
          <a:p>
            <a:pPr marL="1143000" lvl="2" indent="-228600">
              <a:buFont typeface="Arial" pitchFamily="34" charset="0"/>
              <a:buChar char="•"/>
            </a:pPr>
            <a:r>
              <a:rPr lang="en-US" sz="1200" kern="1200" dirty="0" smtClean="0">
                <a:solidFill>
                  <a:schemeClr val="tx1"/>
                </a:solidFill>
                <a:latin typeface="Arial" charset="0"/>
                <a:ea typeface="+mn-ea"/>
                <a:cs typeface="+mn-cs"/>
              </a:rPr>
              <a:t>Basic needs: food, child care, health care, safe housing</a:t>
            </a:r>
          </a:p>
          <a:p>
            <a:pPr marL="1143000" lvl="2" indent="-228600">
              <a:buFont typeface="Arial" pitchFamily="34" charset="0"/>
              <a:buChar char="•"/>
            </a:pPr>
            <a:r>
              <a:rPr lang="en-US" sz="1200" kern="1200" dirty="0" smtClean="0">
                <a:solidFill>
                  <a:schemeClr val="tx1"/>
                </a:solidFill>
                <a:latin typeface="Arial" charset="0"/>
                <a:ea typeface="+mn-ea"/>
                <a:cs typeface="+mn-cs"/>
              </a:rPr>
              <a:t>Enrichment: books, toys, activities to enrich</a:t>
            </a:r>
          </a:p>
          <a:p>
            <a:pPr marL="685800" lvl="1" indent="-228600">
              <a:buFont typeface="+mj-lt"/>
              <a:buAutoNum type="arabicPeriod"/>
            </a:pPr>
            <a:r>
              <a:rPr lang="en-US" sz="1200" kern="1200" dirty="0" smtClean="0">
                <a:solidFill>
                  <a:schemeClr val="tx1"/>
                </a:solidFill>
                <a:latin typeface="Arial" charset="0"/>
                <a:ea typeface="+mn-ea"/>
                <a:cs typeface="+mn-cs"/>
              </a:rPr>
              <a:t>High levels of parental stress</a:t>
            </a:r>
          </a:p>
          <a:p>
            <a:pPr marL="1143000" lvl="2" indent="-228600">
              <a:buFont typeface="Arial" pitchFamily="34" charset="0"/>
              <a:buChar char="•"/>
            </a:pPr>
            <a:r>
              <a:rPr lang="en-US" sz="1200" kern="1200" dirty="0" smtClean="0">
                <a:solidFill>
                  <a:schemeClr val="tx1"/>
                </a:solidFill>
                <a:latin typeface="Arial" charset="0"/>
                <a:ea typeface="+mn-ea"/>
                <a:cs typeface="+mn-cs"/>
              </a:rPr>
              <a:t>Leading to depression &amp; anxiety</a:t>
            </a:r>
          </a:p>
          <a:p>
            <a:pPr marL="1143000" lvl="2" indent="-228600">
              <a:buFont typeface="Arial" pitchFamily="34" charset="0"/>
              <a:buChar char="•"/>
            </a:pPr>
            <a:r>
              <a:rPr lang="en-US" sz="1200" kern="1200" dirty="0" smtClean="0">
                <a:solidFill>
                  <a:schemeClr val="tx1"/>
                </a:solidFill>
                <a:latin typeface="Arial" charset="0"/>
                <a:ea typeface="+mn-ea"/>
                <a:cs typeface="+mn-cs"/>
              </a:rPr>
              <a:t>Risk of substance abuse and violence</a:t>
            </a:r>
          </a:p>
          <a:p>
            <a:pPr marL="685800" lvl="1" indent="-228600">
              <a:buFont typeface="+mj-lt"/>
              <a:buAutoNum type="arabicPeriod"/>
            </a:pPr>
            <a:r>
              <a:rPr lang="en-US" sz="1200" kern="1200" dirty="0" smtClean="0">
                <a:solidFill>
                  <a:schemeClr val="tx1"/>
                </a:solidFill>
                <a:latin typeface="Arial" charset="0"/>
                <a:ea typeface="+mn-ea"/>
                <a:cs typeface="+mn-cs"/>
              </a:rPr>
              <a:t>All compromising successful parenting</a:t>
            </a:r>
          </a:p>
          <a:p>
            <a:endParaRPr lang="en-US" dirty="0"/>
          </a:p>
        </p:txBody>
      </p:sp>
      <p:sp>
        <p:nvSpPr>
          <p:cNvPr id="4" name="Slide Number Placeholder 3"/>
          <p:cNvSpPr>
            <a:spLocks noGrp="1"/>
          </p:cNvSpPr>
          <p:nvPr>
            <p:ph type="sldNum" sz="quarter" idx="10"/>
          </p:nvPr>
        </p:nvSpPr>
        <p:spPr/>
        <p:txBody>
          <a:bodyPr/>
          <a:lstStyle/>
          <a:p>
            <a:fld id="{CBBFD083-689E-412C-B470-D7C99E71232F}"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unemployment insurance, as currently</a:t>
            </a:r>
            <a:r>
              <a:rPr lang="en-US" baseline="0" dirty="0" smtClean="0"/>
              <a:t> designed, cuts off for many families who are experiencing extended unemployment due to the extended downturn in the economy.  Also, because of our outdated method of determining eligibility for UI, many hard working Texans have not been able to access UI or hasn’t had all of their wages considered when determining UI support.</a:t>
            </a:r>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4DEB522-38EC-4EF4-8D0D-2B211B4DDF4C}" type="slidenum">
              <a:rPr lang="en-US" smtClean="0">
                <a:latin typeface="Arial" pitchFamily="34" charset="0"/>
              </a:rPr>
              <a:pPr/>
              <a:t>33</a:t>
            </a:fld>
            <a:endParaRPr lang="en-US" dirty="0" smtClean="0">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normAutofit fontScale="85000" lnSpcReduction="10000"/>
          </a:bodyPr>
          <a:lstStyle/>
          <a:p>
            <a:r>
              <a:rPr lang="en-US" b="0" dirty="0" smtClean="0">
                <a:latin typeface="Arial" pitchFamily="34" charset="0"/>
              </a:rPr>
              <a:t>Another</a:t>
            </a:r>
            <a:r>
              <a:rPr lang="en-US" b="0" baseline="0" dirty="0" smtClean="0">
                <a:latin typeface="Arial" pitchFamily="34" charset="0"/>
              </a:rPr>
              <a:t> work support is insurance coverage for children and their parents. </a:t>
            </a:r>
            <a:endParaRPr lang="en-US" b="0" dirty="0" smtClean="0">
              <a:latin typeface="Arial" pitchFamily="34" charset="0"/>
            </a:endParaRPr>
          </a:p>
          <a:p>
            <a:endParaRPr lang="en-US" b="1" dirty="0" smtClean="0">
              <a:latin typeface="Arial" pitchFamily="34" charset="0"/>
            </a:endParaRPr>
          </a:p>
          <a:p>
            <a:r>
              <a:rPr lang="en-US" b="1" dirty="0" smtClean="0">
                <a:latin typeface="Arial" pitchFamily="34" charset="0"/>
              </a:rPr>
              <a:t>TX has highest # (</a:t>
            </a:r>
            <a:r>
              <a:rPr lang="en-US" dirty="0" smtClean="0"/>
              <a:t>1,378,000) </a:t>
            </a:r>
            <a:r>
              <a:rPr lang="en-US" b="1" dirty="0" smtClean="0">
                <a:latin typeface="Arial" pitchFamily="34" charset="0"/>
              </a:rPr>
              <a:t>and %</a:t>
            </a:r>
          </a:p>
          <a:p>
            <a:endParaRPr lang="en-US" b="1" dirty="0" smtClean="0">
              <a:latin typeface="Arial" pitchFamily="34" charset="0"/>
            </a:endParaRPr>
          </a:p>
          <a:p>
            <a:pPr marL="0" lvl="1"/>
            <a:r>
              <a:rPr lang="en-US" dirty="0" smtClean="0">
                <a:latin typeface="Arial" pitchFamily="34" charset="0"/>
              </a:rPr>
              <a:t>And no child in Texas should go without health care. Yet 1 in 5 Texas kids don’t have health insurance, making it difficult to get the preventive care, vaccinations, and dental care that growing children need. </a:t>
            </a:r>
            <a:endParaRPr lang="en-US" sz="800" dirty="0" smtClean="0">
              <a:latin typeface="Arial" pitchFamily="34" charset="0"/>
            </a:endParaRPr>
          </a:p>
          <a:p>
            <a:pPr eaLnBrk="1" hangingPunct="1"/>
            <a:endParaRPr lang="en-US" dirty="0" smtClean="0">
              <a:latin typeface="Arial" pitchFamily="34" charset="0"/>
            </a:endParaRPr>
          </a:p>
          <a:p>
            <a:pPr eaLnBrk="1" hangingPunct="1"/>
            <a:r>
              <a:rPr lang="en-US" dirty="0" smtClean="0">
                <a:latin typeface="Arial" pitchFamily="34" charset="0"/>
              </a:rPr>
              <a:t>Children without regular health care are more likely to contract illnesses, poorer oral health, and vision and hearing.  Increased incidence of asthma. </a:t>
            </a:r>
          </a:p>
          <a:p>
            <a:endParaRPr lang="en-US" b="1" dirty="0" smtClean="0">
              <a:latin typeface="Arial" pitchFamily="34" charset="0"/>
            </a:endParaRPr>
          </a:p>
          <a:p>
            <a:endParaRPr lang="en-US" b="1" dirty="0" smtClean="0">
              <a:latin typeface="Arial" pitchFamily="34" charset="0"/>
            </a:endParaRPr>
          </a:p>
          <a:p>
            <a:r>
              <a:rPr lang="en-US" b="1" dirty="0" smtClean="0">
                <a:latin typeface="Arial" pitchFamily="34" charset="0"/>
              </a:rPr>
              <a:t>And with the 3</a:t>
            </a:r>
            <a:r>
              <a:rPr lang="en-US" b="1" baseline="30000" dirty="0" smtClean="0">
                <a:latin typeface="Arial" pitchFamily="34" charset="0"/>
              </a:rPr>
              <a:t>rd</a:t>
            </a:r>
            <a:r>
              <a:rPr lang="en-US" b="1" dirty="0" smtClean="0">
                <a:latin typeface="Arial" pitchFamily="34" charset="0"/>
              </a:rPr>
              <a:t> worst teen birth rate (50% higher than national average), and an increasing LBW and IMR, we are in desperate need to get more moms and babies effective coverage so they can see a doctor before problems start.</a:t>
            </a:r>
          </a:p>
          <a:p>
            <a:endParaRPr lang="en-US" dirty="0" smtClean="0">
              <a:latin typeface="Arial" pitchFamily="34" charset="0"/>
            </a:endParaRPr>
          </a:p>
          <a:p>
            <a:r>
              <a:rPr lang="en-US" dirty="0" smtClean="0">
                <a:latin typeface="Arial" pitchFamily="34" charset="0"/>
              </a:rPr>
              <a:t>http://www.census.gov/hhes/www/cpstc/cps_table_creator.html</a:t>
            </a:r>
          </a:p>
          <a:p>
            <a:endParaRPr lang="en-US" dirty="0" smtClean="0">
              <a:latin typeface="Arial" pitchFamily="34" charset="0"/>
            </a:endParaRPr>
          </a:p>
          <a:p>
            <a:r>
              <a:rPr lang="en-US" dirty="0" smtClean="0">
                <a:latin typeface="Arial" pitchFamily="34" charset="0"/>
              </a:rPr>
              <a:t>Nat’l KC Data Center analysis of 3-year average data from CPS March Supplement (health insurance at any point during the year).</a:t>
            </a:r>
          </a:p>
          <a:p>
            <a:endParaRPr lang="en-US" dirty="0" smtClean="0">
              <a:latin typeface="Arial" pitchFamily="34" charset="0"/>
            </a:endParaRPr>
          </a:p>
          <a:p>
            <a:r>
              <a:rPr lang="en-US" dirty="0" smtClean="0">
                <a:latin typeface="Arial" pitchFamily="34" charset="0"/>
              </a:rPr>
              <a:t>Bexar rank in 2005 = 204</a:t>
            </a:r>
            <a:r>
              <a:rPr lang="en-US" baseline="30000" dirty="0" smtClean="0">
                <a:latin typeface="Arial" pitchFamily="34" charset="0"/>
              </a:rPr>
              <a:t>th</a:t>
            </a:r>
            <a:r>
              <a:rPr lang="en-US" dirty="0" smtClean="0">
                <a:latin typeface="Arial" pitchFamily="34" charset="0"/>
              </a:rPr>
              <a:t>!!! w/ 97,868 (22.3%) uninsured; </a:t>
            </a:r>
            <a:r>
              <a:rPr lang="en-US" b="1" dirty="0" smtClean="0">
                <a:latin typeface="Arial" pitchFamily="34" charset="0"/>
              </a:rPr>
              <a:t>2010 projections = 112,269 (23.3%)</a:t>
            </a:r>
          </a:p>
          <a:p>
            <a:endParaRPr lang="en-US" dirty="0" smtClean="0">
              <a:latin typeface="Arial" pitchFamily="34" charset="0"/>
            </a:endParaRPr>
          </a:p>
          <a:p>
            <a:r>
              <a:rPr lang="en-US" dirty="0" smtClean="0">
                <a:latin typeface="Arial" pitchFamily="34" charset="0"/>
              </a:rPr>
              <a:t>Further complicating children’s educational outcomes, low-income children are less likely to have access to health care services due to lack of health insurance or a lack of access to doctors.</a:t>
            </a:r>
          </a:p>
          <a:p>
            <a:endParaRPr lang="en-US" dirty="0" smtClean="0">
              <a:latin typeface="Arial" pitchFamily="34" charset="0"/>
            </a:endParaRPr>
          </a:p>
          <a:p>
            <a:r>
              <a:rPr lang="en-US" dirty="0" smtClean="0">
                <a:latin typeface="Arial" pitchFamily="34" charset="0"/>
              </a:rPr>
              <a:t>TX = 1.4M</a:t>
            </a:r>
          </a:p>
          <a:p>
            <a:pPr eaLnBrk="1" hangingPunct="1"/>
            <a:endParaRPr lang="en-US" dirty="0" smtClean="0">
              <a:latin typeface="Arial" pitchFamily="34" charset="0"/>
            </a:endParaRPr>
          </a:p>
          <a:p>
            <a:pPr eaLnBrk="1" hangingPunct="1"/>
            <a:r>
              <a:rPr lang="en-US" dirty="0" smtClean="0">
                <a:latin typeface="Arial" pitchFamily="34" charset="0"/>
              </a:rPr>
              <a:t>1/2 of uninsured children are eligible for Medicaid or CHIP.  1/3 middle income families.</a:t>
            </a:r>
          </a:p>
          <a:p>
            <a:pPr eaLnBrk="1" hangingPunct="1"/>
            <a:endParaRPr lang="en-US" dirty="0" smtClean="0">
              <a:latin typeface="Arial" pitchFamily="34" charset="0"/>
            </a:endParaRPr>
          </a:p>
          <a:p>
            <a:pPr eaLnBrk="1" hangingPunct="1"/>
            <a:r>
              <a:rPr lang="en-US" dirty="0" smtClean="0">
                <a:latin typeface="Arial" pitchFamily="34" charset="0"/>
              </a:rPr>
              <a:t>1.44 million uninsured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ln/>
        </p:spPr>
        <p:txBody>
          <a:bodyPr/>
          <a:lstStyle/>
          <a:p>
            <a:pPr marL="0" lvl="1">
              <a:defRPr/>
            </a:pPr>
            <a:r>
              <a:rPr lang="en-US" dirty="0" smtClean="0"/>
              <a:t>Another work support is making sure families are able to feed their kids during times of economic hardship.</a:t>
            </a:r>
          </a:p>
          <a:p>
            <a:pPr marL="0" lvl="1">
              <a:defRPr/>
            </a:pPr>
            <a:endParaRPr lang="en-US" dirty="0" smtClean="0"/>
          </a:p>
          <a:p>
            <a:pPr marL="0" lvl="1">
              <a:defRPr/>
            </a:pPr>
            <a:r>
              <a:rPr lang="en-US" dirty="0" smtClean="0"/>
              <a:t>No child in Texas should ever feel the pangs of hunger. Yet today, Texas ranks 2</a:t>
            </a:r>
            <a:r>
              <a:rPr lang="en-US" baseline="30000" dirty="0" smtClean="0"/>
              <a:t>nd</a:t>
            </a:r>
            <a:r>
              <a:rPr lang="en-US" dirty="0" smtClean="0"/>
              <a:t> worst in food insecurity. That’s 1.6 million Texas kids whose families report that they don’t know where their next meal is coming from.  </a:t>
            </a:r>
          </a:p>
          <a:p>
            <a:pPr marL="0" lvl="1">
              <a:defRPr/>
            </a:pPr>
            <a:endParaRPr lang="en-US" dirty="0" smtClean="0"/>
          </a:p>
          <a:p>
            <a:pPr marL="0" lvl="1">
              <a:defRPr/>
            </a:pPr>
            <a:r>
              <a:rPr lang="en-US" dirty="0" smtClean="0"/>
              <a:t>It’s just not right that a child can go hungry because her parent lost a job, through no fault of her own. </a:t>
            </a:r>
          </a:p>
          <a:p>
            <a:pPr>
              <a:defRPr/>
            </a:pPr>
            <a:endParaRPr lang="en-US" sz="1000" b="1" dirty="0" smtClean="0"/>
          </a:p>
          <a:p>
            <a:pPr>
              <a:defRPr/>
            </a:pPr>
            <a:r>
              <a:rPr lang="en-US" sz="1000" b="1" dirty="0" smtClean="0"/>
              <a:t>Definitions:</a:t>
            </a:r>
            <a:r>
              <a:rPr lang="en-US" sz="1000" dirty="0" smtClean="0"/>
              <a:t> Children living in households, where in the previous 12 months, there was an uncertainty of having, or an inability to acquire, enough food for all household members because of insufficient money or other resources. For more information on the definition of Food Security/Insecurity see: </a:t>
            </a:r>
            <a:r>
              <a:rPr lang="en-US" sz="1000" dirty="0" smtClean="0">
                <a:hlinkClick r:id="rId3"/>
              </a:rPr>
              <a:t>http://www.ers.usda.gov/Briefing/FoodSecurity/measurement.htm</a:t>
            </a:r>
            <a:r>
              <a:rPr lang="en-US" sz="1000" dirty="0" smtClean="0"/>
              <a:t> More... </a:t>
            </a:r>
          </a:p>
          <a:p>
            <a:pPr>
              <a:defRPr/>
            </a:pPr>
            <a:r>
              <a:rPr lang="en-US" sz="1000" b="1" dirty="0" smtClean="0"/>
              <a:t>Data Source:</a:t>
            </a:r>
            <a:r>
              <a:rPr lang="en-US" sz="1000" dirty="0" smtClean="0"/>
              <a:t> Population Reference Bureau, analysis of data from the U.S. Census Bureau, Current Population Survey, Food Security Supplement. </a:t>
            </a:r>
          </a:p>
          <a:p>
            <a:pPr>
              <a:defRPr/>
            </a:pPr>
            <a:r>
              <a:rPr lang="en-US" sz="1000" b="1" dirty="0" smtClean="0"/>
              <a:t>Footnotes:</a:t>
            </a:r>
            <a:r>
              <a:rPr lang="en-US" sz="1000" dirty="0" smtClean="0"/>
              <a:t> Updated May 2010.</a:t>
            </a:r>
            <a:br>
              <a:rPr lang="en-US" sz="1000" dirty="0" smtClean="0"/>
            </a:br>
            <a:r>
              <a:rPr lang="en-US" sz="1000" dirty="0" smtClean="0"/>
              <a:t>N.A. – Data not available. </a:t>
            </a:r>
          </a:p>
          <a:p>
            <a:pPr>
              <a:defRPr/>
            </a:pPr>
            <a:endParaRPr lang="en-US" sz="10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p:txBody>
          <a:bodyPr/>
          <a:lstStyle/>
          <a:p>
            <a:pPr>
              <a:defRPr/>
            </a:pPr>
            <a:r>
              <a:rPr lang="en-US" dirty="0" smtClean="0"/>
              <a:t>Data found in Data Across States is maintained by the Annie E. Casey Foundation with help from Child Trends and the Population Reference Bureau. Data comes from the U.S. Census and Federal agencies. Data you find here is the most recent data available on child wellbeing. Data in this section can be compared across states and cities since the methodology used to collect the data is consistent. You will be able to perform the same functions as those shown above only for indicators available at the state and city-level. Let’s click on Data Across States.</a:t>
            </a:r>
          </a:p>
          <a:p>
            <a:pPr marL="342900" indent="-342900">
              <a:spcBef>
                <a:spcPct val="20000"/>
              </a:spcBef>
              <a:buFont typeface="Arial" charset="0"/>
              <a:buChar char="•"/>
              <a:defRPr/>
            </a:pPr>
            <a:r>
              <a:rPr lang="en-US" dirty="0" smtClean="0"/>
              <a:t>One-stop shop for city, county, state, and national information on children and families</a:t>
            </a:r>
          </a:p>
          <a:p>
            <a:pPr marL="342900" indent="-342900">
              <a:spcBef>
                <a:spcPct val="20000"/>
              </a:spcBef>
              <a:buFont typeface="Arial" charset="0"/>
              <a:buChar char="•"/>
              <a:defRPr/>
            </a:pPr>
            <a:r>
              <a:rPr lang="en-US" dirty="0" smtClean="0"/>
              <a:t>Rank states, cities and counties</a:t>
            </a:r>
          </a:p>
          <a:p>
            <a:pPr marL="342900" indent="-342900">
              <a:spcBef>
                <a:spcPct val="20000"/>
              </a:spcBef>
              <a:buFont typeface="Arial" charset="0"/>
              <a:buChar char="•"/>
              <a:defRPr/>
            </a:pPr>
            <a:r>
              <a:rPr lang="en-US" dirty="0" smtClean="0"/>
              <a:t>Generate customized maps, graphs and trend lines</a:t>
            </a:r>
          </a:p>
          <a:p>
            <a:pPr marL="342900" indent="-342900">
              <a:spcBef>
                <a:spcPct val="20000"/>
              </a:spcBef>
              <a:buFont typeface="Arial" charset="0"/>
              <a:buChar char="•"/>
              <a:defRPr/>
            </a:pPr>
            <a:r>
              <a:rPr lang="en-US" dirty="0" smtClean="0"/>
              <a:t>Feature automatically updated maps and graphs on your own website or blog </a:t>
            </a:r>
          </a:p>
          <a:p>
            <a:pPr marL="342900" indent="-342900">
              <a:spcBef>
                <a:spcPct val="20000"/>
              </a:spcBef>
              <a:buFont typeface="Arial" charset="0"/>
              <a:buNone/>
              <a:defRPr/>
            </a:pPr>
            <a:r>
              <a:rPr lang="en-US" b="1" dirty="0" smtClean="0"/>
              <a:t>	http://datacenter.kidscount.org </a:t>
            </a:r>
            <a:endParaRPr lang="en-US" dirty="0" smtClean="0"/>
          </a:p>
        </p:txBody>
      </p:sp>
      <p:sp>
        <p:nvSpPr>
          <p:cNvPr id="7475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anchor="b"/>
          <a:lstStyle/>
          <a:p>
            <a:pPr algn="r"/>
            <a:fld id="{CEEE3009-8676-4119-B41E-E19F3219A68E}" type="slidenum">
              <a:rPr lang="en-US" sz="1200"/>
              <a:pPr algn="r"/>
              <a:t>4</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Education is also a critical work support not only for families</a:t>
            </a:r>
            <a:r>
              <a:rPr lang="en-US" baseline="0" dirty="0" smtClean="0"/>
              <a:t> now, but for building a strong workforce for the future. </a:t>
            </a:r>
            <a:endParaRPr lang="en-US" dirty="0" smtClean="0"/>
          </a:p>
          <a:p>
            <a:endParaRPr lang="en-US" dirty="0" smtClean="0"/>
          </a:p>
          <a:p>
            <a:r>
              <a:rPr lang="en-US" dirty="0" smtClean="0"/>
              <a:t>Per pupil expenditure data from Kids Count Data</a:t>
            </a:r>
            <a:r>
              <a:rPr lang="en-US" baseline="0" dirty="0" smtClean="0"/>
              <a:t> Center.</a:t>
            </a:r>
          </a:p>
          <a:p>
            <a:r>
              <a:rPr lang="en-US" baseline="0" dirty="0" smtClean="0"/>
              <a:t>2011, TX spends $8,439 per student, ahead only of AZ, NC, NV, &amp; UT (lowest at $6,525). WY &amp; VT spend $17K+/student</a:t>
            </a:r>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lvl="1"/>
            <a:r>
              <a:rPr lang="en-US" dirty="0" smtClean="0">
                <a:latin typeface="Arial" pitchFamily="34" charset="0"/>
              </a:rPr>
              <a:t>How do we compare to the rest of the country?</a:t>
            </a:r>
            <a:endParaRPr lang="en-US" sz="800" dirty="0" smtClean="0">
              <a:latin typeface="Arial" pitchFamily="34" charset="0"/>
            </a:endParaRPr>
          </a:p>
          <a:p>
            <a:pPr lvl="1"/>
            <a:r>
              <a:rPr lang="en-US" dirty="0" smtClean="0">
                <a:latin typeface="Arial" pitchFamily="34" charset="0"/>
              </a:rPr>
              <a:t>Texas is in the bottom quarter of states for reading proficiency (37</a:t>
            </a:r>
            <a:r>
              <a:rPr lang="en-US" baseline="30000" dirty="0" smtClean="0">
                <a:latin typeface="Arial" pitchFamily="34" charset="0"/>
              </a:rPr>
              <a:t>th</a:t>
            </a:r>
            <a:r>
              <a:rPr lang="en-US" dirty="0" smtClean="0">
                <a:latin typeface="Arial" pitchFamily="34" charset="0"/>
              </a:rPr>
              <a:t>). 72% of Texas 4</a:t>
            </a:r>
            <a:r>
              <a:rPr lang="en-US" baseline="30000" dirty="0" smtClean="0">
                <a:latin typeface="Arial" pitchFamily="34" charset="0"/>
              </a:rPr>
              <a:t>th</a:t>
            </a:r>
            <a:r>
              <a:rPr lang="en-US" dirty="0" smtClean="0">
                <a:latin typeface="Arial" pitchFamily="34" charset="0"/>
              </a:rPr>
              <a:t> graders aren’t reading proficiently</a:t>
            </a:r>
            <a:endParaRPr lang="en-US" sz="800" dirty="0" smtClean="0">
              <a:latin typeface="Arial" pitchFamily="34" charset="0"/>
            </a:endParaRPr>
          </a:p>
          <a:p>
            <a:pPr lvl="1"/>
            <a:r>
              <a:rPr lang="en-US" dirty="0" smtClean="0">
                <a:latin typeface="Arial" pitchFamily="34" charset="0"/>
              </a:rPr>
              <a:t>This is an academic tipping point where children stop learning to read and begin reading to learn.  IF they haven’t mastered the skills by this point, they will fall farther and farther behind their peers in both reading AND all other subjects where reading is required for subject matter comprehension.</a:t>
            </a:r>
          </a:p>
          <a:p>
            <a:pPr lvl="1"/>
            <a:endParaRPr lang="en-US" dirty="0" smtClean="0">
              <a:latin typeface="Arial" pitchFamily="34" charset="0"/>
            </a:endParaRPr>
          </a:p>
          <a:p>
            <a:pPr lvl="1"/>
            <a:r>
              <a:rPr lang="en-US" dirty="0" smtClean="0">
                <a:latin typeface="Arial" pitchFamily="34" charset="0"/>
              </a:rPr>
              <a:t>Texas’ economy demands a more educated workforce, and reading proficiency is the key.</a:t>
            </a:r>
          </a:p>
          <a:p>
            <a:pPr lvl="1"/>
            <a:endParaRPr lang="en-US" sz="800"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r>
              <a:rPr lang="en-US" dirty="0" smtClean="0">
                <a:latin typeface="Arial" pitchFamily="34" charset="0"/>
              </a:rPr>
              <a:t>72% of Texas kids scored below proficient reading level in 2009 </a:t>
            </a:r>
            <a:r>
              <a:rPr lang="en-US" dirty="0" err="1" smtClean="0">
                <a:latin typeface="Arial" pitchFamily="34" charset="0"/>
              </a:rPr>
              <a:t>vs</a:t>
            </a:r>
            <a:r>
              <a:rPr lang="en-US" dirty="0" smtClean="0">
                <a:latin typeface="Arial" pitchFamily="34" charset="0"/>
              </a:rPr>
              <a:t> 68% in the US.</a:t>
            </a:r>
          </a:p>
          <a:p>
            <a:endParaRPr lang="en-US" dirty="0" smtClean="0">
              <a:latin typeface="Arial" pitchFamily="34" charset="0"/>
            </a:endParaRPr>
          </a:p>
          <a:p>
            <a:r>
              <a:rPr lang="en-US" dirty="0" smtClean="0">
                <a:latin typeface="Arial" pitchFamily="34" charset="0"/>
              </a:rPr>
              <a:t>Texas ranked 37</a:t>
            </a:r>
            <a:r>
              <a:rPr lang="en-US" baseline="30000" dirty="0" smtClean="0">
                <a:latin typeface="Arial" pitchFamily="34" charset="0"/>
              </a:rPr>
              <a:t>th</a:t>
            </a:r>
            <a:r>
              <a:rPr lang="en-US" dirty="0" smtClean="0">
                <a:latin typeface="Arial" pitchFamily="34" charset="0"/>
              </a:rPr>
              <a:t> in reading proficiency</a:t>
            </a:r>
          </a:p>
          <a:p>
            <a:endParaRPr lang="en-US" dirty="0" smtClean="0">
              <a:latin typeface="Arial" pitchFamily="34" charset="0"/>
            </a:endParaRPr>
          </a:p>
          <a:p>
            <a:r>
              <a:rPr lang="en-US" dirty="0" smtClean="0">
                <a:latin typeface="Arial" pitchFamily="34" charset="0"/>
              </a:rPr>
              <a:t>Nearly ¾ of Texas 4</a:t>
            </a:r>
            <a:r>
              <a:rPr lang="en-US" baseline="30000" dirty="0" smtClean="0">
                <a:latin typeface="Arial" pitchFamily="34" charset="0"/>
              </a:rPr>
              <a:t>th</a:t>
            </a:r>
            <a:r>
              <a:rPr lang="en-US" dirty="0" smtClean="0">
                <a:latin typeface="Arial" pitchFamily="34" charset="0"/>
              </a:rPr>
              <a:t> graders are not considered proficient in reading (68% across the US)</a:t>
            </a:r>
          </a:p>
          <a:p>
            <a:endParaRPr lang="en-US" dirty="0" smtClean="0">
              <a:latin typeface="Arial" pitchFamily="34" charset="0"/>
            </a:endParaRPr>
          </a:p>
          <a:p>
            <a:r>
              <a:rPr lang="en-US" dirty="0" smtClean="0">
                <a:latin typeface="Arial" pitchFamily="34" charset="0"/>
              </a:rPr>
              <a:t>Texas is in the bottom quarter of states for student reading proficiency</a:t>
            </a:r>
          </a:p>
          <a:p>
            <a:endParaRPr lang="en-US" dirty="0" smtClean="0">
              <a:latin typeface="Arial" pitchFamily="34" charset="0"/>
            </a:endParaRPr>
          </a:p>
          <a:p>
            <a:r>
              <a:rPr lang="en-US" dirty="0" smtClean="0">
                <a:latin typeface="Arial" pitchFamily="34" charset="0"/>
              </a:rPr>
              <a:t>83% of Texas kids on free or reduced-price lunch are not proficient vs. 57% of kids not on free or reduced-price lunch</a:t>
            </a:r>
          </a:p>
          <a:p>
            <a:endParaRPr lang="en-US" dirty="0" smtClean="0">
              <a:latin typeface="Arial" pitchFamily="34" charset="0"/>
            </a:endParaRPr>
          </a:p>
          <a:p>
            <a:r>
              <a:rPr lang="en-US" dirty="0" smtClean="0">
                <a:latin typeface="Arial" pitchFamily="34" charset="0"/>
              </a:rPr>
              <a:t>Do we want to talk about the correlation between state per-pupil spending and reading proficiency? </a:t>
            </a:r>
          </a:p>
          <a:p>
            <a:endParaRPr lang="en-US" dirty="0" smtClean="0">
              <a:latin typeface="Arial" pitchFamily="34" charset="0"/>
            </a:endParaRPr>
          </a:p>
          <a:p>
            <a:endParaRPr lang="en-US"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1" u="none" strike="noStrike" kern="1200" dirty="0" smtClean="0">
                <a:solidFill>
                  <a:schemeClr val="tx1"/>
                </a:solidFill>
                <a:latin typeface="Arial" charset="0"/>
                <a:ea typeface="+mn-ea"/>
                <a:cs typeface="+mn-cs"/>
              </a:rPr>
              <a:t>Texas ranks 5th nationally in terms of the effective tax rate is levies on the poorest 20% of its residents.</a:t>
            </a:r>
            <a:r>
              <a:rPr lang="en-US" dirty="0" smtClean="0"/>
              <a:t> </a:t>
            </a:r>
            <a:r>
              <a:rPr lang="en-US" sz="1200" b="0" i="1" u="none" strike="noStrike" kern="1200" dirty="0" smtClean="0">
                <a:solidFill>
                  <a:schemeClr val="tx1"/>
                </a:solidFill>
                <a:latin typeface="Arial" charset="0"/>
                <a:ea typeface="+mn-ea"/>
                <a:cs typeface="+mn-cs"/>
              </a:rPr>
              <a:t>Put another way, only four states require the poorest 20% of their residents to pay more of their incomes in state and local taxes.</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When a household falls into poverty, children are exposed to increased parental distress, inadequate childcare arrangements, and poor nutrition. (from SOTC 2011) </a:t>
            </a:r>
          </a:p>
          <a:p>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3188" name="Slide Number Placeholder 3"/>
          <p:cNvSpPr>
            <a:spLocks noGrp="1"/>
          </p:cNvSpPr>
          <p:nvPr>
            <p:ph type="sldNum" sz="quarter" idx="5"/>
          </p:nvPr>
        </p:nvSpPr>
        <p:spPr>
          <a:noFill/>
        </p:spPr>
        <p:txBody>
          <a:bodyPr/>
          <a:lstStyle/>
          <a:p>
            <a:fld id="{2182B5C4-B125-478B-B3D7-B8F792C1A7EF}" type="slidenum">
              <a:rPr lang="en-US" smtClean="0">
                <a:latin typeface="Arial" pitchFamily="34" charset="0"/>
              </a:rPr>
              <a:pPr/>
              <a:t>39</a:t>
            </a:fld>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dirty="0" smtClean="0">
              <a:latin typeface="Arial" pitchFamily="34" charset="0"/>
            </a:endParaRPr>
          </a:p>
          <a:p>
            <a:endParaRPr lang="en-US" dirty="0" smtClean="0">
              <a:latin typeface="Arial" pitchFamily="34" charset="0"/>
            </a:endParaRPr>
          </a:p>
        </p:txBody>
      </p:sp>
      <p:sp>
        <p:nvSpPr>
          <p:cNvPr id="99332" name="Slide Number Placeholder 3"/>
          <p:cNvSpPr>
            <a:spLocks noGrp="1"/>
          </p:cNvSpPr>
          <p:nvPr>
            <p:ph type="sldNum" sz="quarter" idx="5"/>
          </p:nvPr>
        </p:nvSpPr>
        <p:spPr>
          <a:noFill/>
        </p:spPr>
        <p:txBody>
          <a:bodyPr/>
          <a:lstStyle/>
          <a:p>
            <a:fld id="{5E8ACBAA-0673-4ACD-AF36-FA3DD9E68639}" type="slidenum">
              <a:rPr lang="en-US" smtClean="0">
                <a:latin typeface="Arial" pitchFamily="34" charset="0"/>
              </a:rPr>
              <a:pPr/>
              <a:t>40</a:t>
            </a:fld>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Help families make ends meet by preserving and strengthening existing programs that supplement poverty wages, offset the high cost of child care, and provide health insurance coverage for parents and children</a:t>
            </a:r>
          </a:p>
          <a:p>
            <a:pPr lvl="0"/>
            <a:endParaRPr lang="en-US" sz="1200" kern="1200" dirty="0" smtClean="0">
              <a:solidFill>
                <a:schemeClr val="tx1"/>
              </a:solidFill>
              <a:latin typeface="Arial" charset="0"/>
              <a:ea typeface="+mn-ea"/>
              <a:cs typeface="+mn-cs"/>
            </a:endParaRP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Increasing income can positively affect child development, especially for younger children</a:t>
            </a:r>
          </a:p>
          <a:p>
            <a:pPr lvl="1">
              <a:buFont typeface="Arial" pitchFamily="34" charset="0"/>
              <a:buChar char="•"/>
            </a:pPr>
            <a:r>
              <a:rPr lang="en-US" sz="1200" kern="1200" dirty="0" smtClean="0">
                <a:solidFill>
                  <a:schemeClr val="tx1"/>
                </a:solidFill>
                <a:latin typeface="Arial" charset="0"/>
                <a:ea typeface="+mn-ea"/>
                <a:cs typeface="+mn-cs"/>
              </a:rPr>
              <a:t>Programs that increase family income through employment and training lead to improvements in school achievement and reductions in behavioral problems</a:t>
            </a:r>
          </a:p>
          <a:p>
            <a:pPr lvl="1">
              <a:buFont typeface="Arial" pitchFamily="34" charset="0"/>
              <a:buChar char="•"/>
            </a:pPr>
            <a:r>
              <a:rPr lang="en-US" sz="1200" kern="1200" dirty="0" smtClean="0">
                <a:solidFill>
                  <a:schemeClr val="tx1"/>
                </a:solidFill>
                <a:latin typeface="Arial" charset="0"/>
                <a:ea typeface="+mn-ea"/>
                <a:cs typeface="+mn-cs"/>
              </a:rPr>
              <a:t>Assets help families weather economic hardships and reduce stress that may impact parenting; allow for investment in education, create aspirations for children (expectations quote)</a:t>
            </a:r>
          </a:p>
          <a:p>
            <a:pPr>
              <a:buFont typeface="Arial" pitchFamily="34" charset="0"/>
              <a:buChar char="•"/>
            </a:pPr>
            <a:endParaRPr lang="en-US" dirty="0" smtClean="0">
              <a:latin typeface="Arial" pitchFamily="34" charset="0"/>
            </a:endParaRPr>
          </a:p>
          <a:p>
            <a:endParaRPr lang="en-US" dirty="0" smtClean="0">
              <a:latin typeface="Arial" pitchFamily="34" charset="0"/>
            </a:endParaRPr>
          </a:p>
        </p:txBody>
      </p:sp>
      <p:sp>
        <p:nvSpPr>
          <p:cNvPr id="99332" name="Slide Number Placeholder 3"/>
          <p:cNvSpPr>
            <a:spLocks noGrp="1"/>
          </p:cNvSpPr>
          <p:nvPr>
            <p:ph type="sldNum" sz="quarter" idx="5"/>
          </p:nvPr>
        </p:nvSpPr>
        <p:spPr>
          <a:noFill/>
        </p:spPr>
        <p:txBody>
          <a:bodyPr/>
          <a:lstStyle/>
          <a:p>
            <a:fld id="{5E8ACBAA-0673-4ACD-AF36-FA3DD9E68639}" type="slidenum">
              <a:rPr lang="en-US" smtClean="0">
                <a:latin typeface="Arial" pitchFamily="34" charset="0"/>
              </a:rPr>
              <a:pPr/>
              <a:t>41</a:t>
            </a:fld>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Make health care affordable – high medical costs the leading cause of bankruptcy among middle-income families</a:t>
            </a:r>
          </a:p>
          <a:p>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dirty="0" smtClean="0">
              <a:latin typeface="Arial" pitchFamily="34" charset="0"/>
            </a:endParaRPr>
          </a:p>
          <a:p>
            <a:endParaRPr lang="en-US" dirty="0" smtClean="0">
              <a:latin typeface="Arial" pitchFamily="34" charset="0"/>
            </a:endParaRPr>
          </a:p>
        </p:txBody>
      </p:sp>
      <p:sp>
        <p:nvSpPr>
          <p:cNvPr id="99332" name="Slide Number Placeholder 3"/>
          <p:cNvSpPr>
            <a:spLocks noGrp="1"/>
          </p:cNvSpPr>
          <p:nvPr>
            <p:ph type="sldNum" sz="quarter" idx="5"/>
          </p:nvPr>
        </p:nvSpPr>
        <p:spPr>
          <a:noFill/>
        </p:spPr>
        <p:txBody>
          <a:bodyPr/>
          <a:lstStyle/>
          <a:p>
            <a:fld id="{5E8ACBAA-0673-4ACD-AF36-FA3DD9E68639}" type="slidenum">
              <a:rPr lang="en-US" smtClean="0">
                <a:latin typeface="Arial" pitchFamily="34" charset="0"/>
              </a:rPr>
              <a:pPr/>
              <a:t>43</a:t>
            </a:fld>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Arial" charset="0"/>
                <a:ea typeface="+mn-ea"/>
                <a:cs typeface="+mn-cs"/>
              </a:rPr>
              <a:t>Promote responsible parenthood and ensure that mothers-to-be receive prenatal care</a:t>
            </a:r>
          </a:p>
          <a:p>
            <a:pPr lvl="1">
              <a:buFont typeface="Arial" pitchFamily="34" charset="0"/>
              <a:buChar char="•"/>
            </a:pPr>
            <a:r>
              <a:rPr lang="en-US" sz="1200" kern="1200" dirty="0" smtClean="0">
                <a:solidFill>
                  <a:schemeClr val="tx1"/>
                </a:solidFill>
                <a:latin typeface="Arial" charset="0"/>
                <a:ea typeface="+mn-ea"/>
                <a:cs typeface="+mn-cs"/>
              </a:rPr>
              <a:t>Promote healthy marriage</a:t>
            </a:r>
          </a:p>
          <a:p>
            <a:pPr lvl="1">
              <a:buFont typeface="Arial" pitchFamily="34" charset="0"/>
              <a:buChar char="•"/>
            </a:pPr>
            <a:r>
              <a:rPr lang="en-US" sz="1200" kern="1200" dirty="0" smtClean="0">
                <a:solidFill>
                  <a:schemeClr val="tx1"/>
                </a:solidFill>
                <a:latin typeface="Arial" charset="0"/>
                <a:ea typeface="+mn-ea"/>
                <a:cs typeface="+mn-cs"/>
              </a:rPr>
              <a:t>Prevent teen pregnancy</a:t>
            </a:r>
          </a:p>
          <a:p>
            <a:pPr lvl="1">
              <a:buFont typeface="Arial" pitchFamily="34" charset="0"/>
              <a:buChar char="•"/>
            </a:pPr>
            <a:r>
              <a:rPr lang="en-US" sz="1200" kern="1200" dirty="0" smtClean="0">
                <a:solidFill>
                  <a:schemeClr val="tx1"/>
                </a:solidFill>
                <a:latin typeface="Arial" charset="0"/>
                <a:ea typeface="+mn-ea"/>
                <a:cs typeface="+mn-cs"/>
              </a:rPr>
              <a:t>Expand access to prenatal care</a:t>
            </a:r>
          </a:p>
          <a:p>
            <a:pPr lvl="0">
              <a:buFont typeface="Arial" pitchFamily="34" charset="0"/>
              <a:buChar char="•"/>
            </a:pPr>
            <a:r>
              <a:rPr lang="en-US" sz="1200" kern="1200" dirty="0" smtClean="0">
                <a:solidFill>
                  <a:schemeClr val="tx1"/>
                </a:solidFill>
                <a:latin typeface="Arial" charset="0"/>
                <a:ea typeface="+mn-ea"/>
                <a:cs typeface="+mn-cs"/>
              </a:rPr>
              <a:t>Ensure children are developmentally ready to succeed in school </a:t>
            </a:r>
          </a:p>
          <a:p>
            <a:pPr lvl="1">
              <a:buFont typeface="Arial" pitchFamily="34" charset="0"/>
              <a:buChar char="•"/>
            </a:pPr>
            <a:r>
              <a:rPr lang="en-US" sz="1200" kern="1200" dirty="0" smtClean="0">
                <a:solidFill>
                  <a:schemeClr val="tx1"/>
                </a:solidFill>
                <a:latin typeface="Arial" charset="0"/>
                <a:ea typeface="+mn-ea"/>
                <a:cs typeface="+mn-cs"/>
              </a:rPr>
              <a:t>Provide parenting support</a:t>
            </a:r>
          </a:p>
          <a:p>
            <a:pPr lvl="1">
              <a:buFont typeface="Arial" pitchFamily="34" charset="0"/>
              <a:buChar char="•"/>
            </a:pPr>
            <a:r>
              <a:rPr lang="en-US" sz="1200" kern="1200" dirty="0" smtClean="0">
                <a:solidFill>
                  <a:schemeClr val="tx1"/>
                </a:solidFill>
                <a:latin typeface="Arial" charset="0"/>
                <a:ea typeface="+mn-ea"/>
                <a:cs typeface="+mn-cs"/>
              </a:rPr>
              <a:t>Preserve and expand access to ECE programs</a:t>
            </a:r>
          </a:p>
          <a:p>
            <a:pPr lvl="0">
              <a:buFont typeface="Arial" pitchFamily="34" charset="0"/>
              <a:buChar char="•"/>
            </a:pPr>
            <a:r>
              <a:rPr lang="en-US" sz="1200" kern="1200" dirty="0" smtClean="0">
                <a:solidFill>
                  <a:schemeClr val="tx1"/>
                </a:solidFill>
                <a:latin typeface="Arial" charset="0"/>
                <a:ea typeface="+mn-ea"/>
                <a:cs typeface="+mn-cs"/>
              </a:rPr>
              <a:t>Succeed throughout schooling by promoting reading proficiency by the end of third grade</a:t>
            </a:r>
          </a:p>
          <a:p>
            <a:pPr lvl="1">
              <a:buFont typeface="Arial" pitchFamily="34" charset="0"/>
              <a:buChar char="•"/>
            </a:pPr>
            <a:r>
              <a:rPr lang="en-US" sz="1200" kern="1200" dirty="0" smtClean="0">
                <a:solidFill>
                  <a:schemeClr val="tx1"/>
                </a:solidFill>
                <a:latin typeface="Arial" charset="0"/>
                <a:ea typeface="+mn-ea"/>
                <a:cs typeface="+mn-cs"/>
              </a:rPr>
              <a:t>Pre-K through 12 systems.</a:t>
            </a:r>
          </a:p>
          <a:p>
            <a:pPr lvl="1">
              <a:buFont typeface="Arial" pitchFamily="34" charset="0"/>
              <a:buChar char="•"/>
            </a:pPr>
            <a:r>
              <a:rPr lang="en-US" sz="1200" kern="1200" dirty="0" smtClean="0">
                <a:solidFill>
                  <a:schemeClr val="tx1"/>
                </a:solidFill>
                <a:latin typeface="Arial" charset="0"/>
                <a:ea typeface="+mn-ea"/>
                <a:cs typeface="+mn-cs"/>
              </a:rPr>
              <a:t>Chronic school absence</a:t>
            </a:r>
          </a:p>
          <a:p>
            <a:pPr lvl="1">
              <a:buFont typeface="Arial" pitchFamily="34" charset="0"/>
              <a:buChar char="•"/>
            </a:pPr>
            <a:r>
              <a:rPr lang="en-US" sz="1200" kern="1200" dirty="0" smtClean="0">
                <a:solidFill>
                  <a:schemeClr val="tx1"/>
                </a:solidFill>
                <a:latin typeface="Arial" charset="0"/>
                <a:ea typeface="+mn-ea"/>
                <a:cs typeface="+mn-cs"/>
              </a:rPr>
              <a:t>Fight summer learning loss via summer learning programs as allowable use of Title I funds</a:t>
            </a:r>
          </a:p>
          <a:p>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smtClean="0">
                <a:latin typeface="Arial" pitchFamily="34" charset="0"/>
              </a:rPr>
              <a:t>You will be taken to a page that looks like this. Here you will be able to access the National Profile, which will show you KIDS COUNT’s ten key indicators used to rank states on how they are doing when it comes to their children’s well-being. You will also be provided with the option of customizing your profile, here you will be able to pick and choose which indicators you want included in your National Profile. </a:t>
            </a:r>
          </a:p>
          <a:p>
            <a:endParaRPr lang="en-US" smtClean="0">
              <a:latin typeface="Arial" pitchFamily="34" charset="0"/>
            </a:endParaRPr>
          </a:p>
          <a:p>
            <a:r>
              <a:rPr lang="en-US" smtClean="0">
                <a:latin typeface="Arial" pitchFamily="34" charset="0"/>
              </a:rPr>
              <a:t>The state rankings can be found under “Other Indicators”.</a:t>
            </a:r>
          </a:p>
        </p:txBody>
      </p:sp>
      <p:sp>
        <p:nvSpPr>
          <p:cNvPr id="7578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anchor="b"/>
          <a:lstStyle/>
          <a:p>
            <a:pPr algn="r"/>
            <a:fld id="{10BF95CA-BE3A-4188-9FAD-816E2DB714D8}" type="slidenum">
              <a:rPr lang="en-US" sz="1200"/>
              <a:pPr algn="r"/>
              <a:t>5</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the real story is not</a:t>
            </a:r>
            <a:r>
              <a:rPr lang="en-US" baseline="0" dirty="0" smtClean="0"/>
              <a:t> the numbers, but the people behind the numbers.</a:t>
            </a:r>
          </a:p>
          <a:p>
            <a:endParaRPr lang="en-US" baseline="0" dirty="0" smtClean="0"/>
          </a:p>
          <a:p>
            <a:r>
              <a:rPr lang="en-US" baseline="0" dirty="0" smtClean="0"/>
              <a:t>Let’s meet Manuel Luna. He’s a husband and father four living with his family in San Antonio. The Annie E. Casey Foundation interviewed him following his experience </a:t>
            </a:r>
            <a:r>
              <a:rPr lang="en-US" sz="1200" kern="1200" baseline="0" dirty="0" smtClean="0">
                <a:solidFill>
                  <a:schemeClr val="tx1"/>
                </a:solidFill>
                <a:latin typeface="Arial" charset="0"/>
                <a:ea typeface="+mn-ea"/>
                <a:cs typeface="+mn-cs"/>
              </a:rPr>
              <a:t>being unemployed for almost five months after he lost his job in 2009—a time he calls “our depression.”</a:t>
            </a:r>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45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Angry and despondent after losing his role as the family breadwinner, Manuel Luna attended anger management classes and family counseling. The family found resources and service providers through the Annie E. Casey Foundation’s </a:t>
            </a:r>
            <a:r>
              <a:rPr lang="en-US" sz="1200" i="1" kern="1200" baseline="0" dirty="0" smtClean="0">
                <a:solidFill>
                  <a:schemeClr val="tx1"/>
                </a:solidFill>
                <a:latin typeface="Arial" charset="0"/>
                <a:ea typeface="+mn-ea"/>
                <a:cs typeface="+mn-cs"/>
              </a:rPr>
              <a:t>Making Connections program and the </a:t>
            </a:r>
            <a:r>
              <a:rPr lang="en-US" sz="1200" kern="1200" baseline="0" dirty="0" smtClean="0">
                <a:solidFill>
                  <a:schemeClr val="tx1"/>
                </a:solidFill>
                <a:latin typeface="Arial" charset="0"/>
                <a:ea typeface="+mn-ea"/>
                <a:cs typeface="+mn-cs"/>
              </a:rPr>
              <a:t>Casey-supported Center for Working Families, which serves low-income families.</a:t>
            </a:r>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46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He credits the help he received from several programs with pulling his family through. The Earned Income Tax Credit provided extra cash to help the family catch up on bills and pay off debts. Supplemental Nutrition Assistance Program benefits (formerly food stamps) and the San Antonio Food Bank not only helped feed his family, but also freed up money to buy other essentials, like school uniforms and shoes. </a:t>
            </a:r>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47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The Energy Assistance Program helped pay for utilities, which allowed other money to pay such bills as the rent.</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“Right now, we’re stable,” says Luna, 31, who has worked since September 2010 as a utility technician for the city’s public water system and, before that, in a restaurant warehouse. “But we really went through a hard time. The programs helped us.”</a:t>
            </a:r>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48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49</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After their financial and emotional health improved, Manuel and Hilda Laura Luna plunged into community activities. Manuel has served as a PTA president and coached his children’s sports teams. The couple has been involved in a neighborhood improvement group and the Volunteer Income Tax Assistance program.</a:t>
            </a:r>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50</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5793449-78DE-443C-A3AA-99FD4FF18D1A}" type="slidenum">
              <a:rPr lang="en-US" smtClean="0">
                <a:latin typeface="Arial" pitchFamily="34" charset="0"/>
              </a:rPr>
              <a:pPr/>
              <a:t>52</a:t>
            </a:fld>
            <a:endParaRPr lang="en-US" smtClean="0">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We know what to do. We just have to have the will to do it. And shout loudly when we don’t see it being done.</a:t>
            </a:r>
          </a:p>
          <a:p>
            <a:pPr eaLnBrk="1" hangingPunct="1"/>
            <a:endParaRPr lang="en-US" dirty="0"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lvl="0"/>
            <a:r>
              <a:rPr lang="en-US" sz="1200" kern="1200" dirty="0" smtClean="0">
                <a:solidFill>
                  <a:schemeClr val="tx1"/>
                </a:solidFill>
                <a:latin typeface="Arial" charset="0"/>
                <a:ea typeface="+mn-ea"/>
                <a:cs typeface="+mn-cs"/>
              </a:rPr>
              <a:t>Texas’ children will have a bright future if we create the space for families to succeed.</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Children succeed when families succeed. If we keep</a:t>
            </a:r>
            <a:r>
              <a:rPr lang="en-US" sz="1200" kern="1200" baseline="0" dirty="0" smtClean="0">
                <a:solidFill>
                  <a:schemeClr val="tx1"/>
                </a:solidFill>
                <a:latin typeface="Arial" charset="0"/>
                <a:ea typeface="+mn-ea"/>
                <a:cs typeface="+mn-cs"/>
              </a:rPr>
              <a:t> that as our number one priority </a:t>
            </a:r>
            <a:r>
              <a:rPr lang="en-US" sz="1200" kern="1200" dirty="0" smtClean="0">
                <a:solidFill>
                  <a:schemeClr val="tx1"/>
                </a:solidFill>
                <a:latin typeface="Arial" charset="0"/>
                <a:ea typeface="+mn-ea"/>
                <a:cs typeface="+mn-cs"/>
              </a:rPr>
              <a:t>. . . we will build a BETTER Texas.</a:t>
            </a:r>
          </a:p>
          <a:p>
            <a:endParaRPr lang="en-US" sz="800" dirty="0" smtClean="0">
              <a:latin typeface="Arial" pitchFamily="34" charset="0"/>
            </a:endParaRPr>
          </a:p>
          <a:p>
            <a:endParaRPr lang="en-US" dirty="0" smtClean="0">
              <a:latin typeface="Arial" pitchFamily="34" charset="0"/>
            </a:endParaRPr>
          </a:p>
        </p:txBody>
      </p:sp>
      <p:sp>
        <p:nvSpPr>
          <p:cNvPr id="125956" name="Slide Number Placeholder 3"/>
          <p:cNvSpPr>
            <a:spLocks noGrp="1"/>
          </p:cNvSpPr>
          <p:nvPr>
            <p:ph type="sldNum" sz="quarter" idx="5"/>
          </p:nvPr>
        </p:nvSpPr>
        <p:spPr>
          <a:noFill/>
        </p:spPr>
        <p:txBody>
          <a:bodyPr/>
          <a:lstStyle/>
          <a:p>
            <a:fld id="{20D733C1-41D0-4852-AF6B-B7C29B201232}" type="slidenum">
              <a:rPr lang="en-US" smtClean="0">
                <a:latin typeface="Arial" pitchFamily="34" charset="0"/>
              </a:rPr>
              <a:pPr/>
              <a:t>53</a:t>
            </a:fld>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76BE6969-6F98-4837-AA6C-4EC309195D3C}" type="slidenum">
              <a:rPr lang="en-US" smtClean="0">
                <a:latin typeface="Arial" pitchFamily="34" charset="0"/>
              </a:rPr>
              <a:pPr/>
              <a:t>55</a:t>
            </a:fld>
            <a:endParaRPr lang="en-US" smtClean="0">
              <a:latin typeface="Arial"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D594F2E5-F7CB-48C3-8B20-331210DD2023}" type="slidenum">
              <a:rPr lang="en-US" smtClean="0">
                <a:latin typeface="Arial" pitchFamily="34" charset="0"/>
              </a:rPr>
              <a:pPr/>
              <a:t>56</a:t>
            </a:fld>
            <a:endParaRPr lang="en-US" smtClean="0">
              <a:latin typeface="Arial" pitchFamily="34" charset="0"/>
            </a:endParaRPr>
          </a:p>
        </p:txBody>
      </p:sp>
      <p:sp>
        <p:nvSpPr>
          <p:cNvPr id="129027" name="Rectangle 2"/>
          <p:cNvSpPr>
            <a:spLocks noGrp="1" noRot="1" noChangeAspect="1" noChangeArrowheads="1" noTextEdit="1"/>
          </p:cNvSpPr>
          <p:nvPr>
            <p:ph type="sldImg"/>
          </p:nvPr>
        </p:nvSpPr>
        <p:spPr>
          <a:xfrm>
            <a:off x="1182688" y="696913"/>
            <a:ext cx="4646612" cy="3484562"/>
          </a:xfrm>
          <a:ln/>
        </p:spPr>
      </p:sp>
      <p:sp>
        <p:nvSpPr>
          <p:cNvPr id="129028" name="Rectangle 3"/>
          <p:cNvSpPr>
            <a:spLocks noGrp="1" noChangeArrowheads="1"/>
          </p:cNvSpPr>
          <p:nvPr>
            <p:ph type="body" idx="1"/>
          </p:nvPr>
        </p:nvSpPr>
        <p:spPr>
          <a:noFill/>
          <a:ln/>
        </p:spPr>
        <p:txBody>
          <a:bodyPr/>
          <a:lstStyle/>
          <a:p>
            <a:pPr marL="228600" indent="-228600"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smtClean="0">
                <a:latin typeface="Arial" pitchFamily="34" charset="0"/>
              </a:rPr>
              <a:t>Here is what the map looks like for data under Data Across States. As mentioned previously, the same functions are available for maps in this section.</a:t>
            </a:r>
          </a:p>
          <a:p>
            <a:endParaRPr lang="en-US" smtClean="0">
              <a:latin typeface="Arial" pitchFamily="34" charset="0"/>
            </a:endParaRPr>
          </a:p>
          <a:p>
            <a:r>
              <a:rPr lang="en-US" smtClean="0">
                <a:latin typeface="Arial" pitchFamily="34" charset="0"/>
              </a:rPr>
              <a:t>Additional resources and information related to this topic can be found under Related Resources.</a:t>
            </a:r>
          </a:p>
          <a:p>
            <a:endParaRPr lang="en-US" smtClean="0">
              <a:latin typeface="Arial" pitchFamily="34" charset="0"/>
            </a:endParaRPr>
          </a:p>
          <a:p>
            <a:r>
              <a:rPr lang="en-US" smtClean="0">
                <a:latin typeface="Arial" pitchFamily="34" charset="0"/>
              </a:rPr>
              <a:t>Definitions, sources and notes can be found at the bottom of the page.</a:t>
            </a:r>
          </a:p>
        </p:txBody>
      </p:sp>
      <p:sp>
        <p:nvSpPr>
          <p:cNvPr id="7680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anchor="b"/>
          <a:lstStyle/>
          <a:p>
            <a:pPr algn="r"/>
            <a:fld id="{DBFD9250-0B9F-4A56-8174-1205B54D6D12}" type="slidenum">
              <a:rPr lang="en-US" sz="1200"/>
              <a:pPr algn="r"/>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smtClean="0">
                <a:latin typeface="Arial" pitchFamily="34" charset="0"/>
              </a:rPr>
              <a:t>By clicking on Share you will be provided with the option of sharing your map or line graph through Facebook, Twitter and other social networking sites.</a:t>
            </a:r>
          </a:p>
        </p:txBody>
      </p:sp>
      <p:sp>
        <p:nvSpPr>
          <p:cNvPr id="77828" name="Slide Number Placeholder 3"/>
          <p:cNvSpPr>
            <a:spLocks noGrp="1"/>
          </p:cNvSpPr>
          <p:nvPr>
            <p:ph type="sldNum" sz="quarter" idx="5"/>
          </p:nvPr>
        </p:nvSpPr>
        <p:spPr>
          <a:noFill/>
        </p:spPr>
        <p:txBody>
          <a:bodyPr/>
          <a:lstStyle/>
          <a:p>
            <a:fld id="{4F757FC1-B38B-4AB5-A8FC-E5BA6C5FDE58}" type="slidenum">
              <a:rPr lang="en-US" smtClean="0">
                <a:latin typeface="Arial" pitchFamily="34" charset="0"/>
              </a:rPr>
              <a:pPr/>
              <a:t>7</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dirty="0" smtClean="0">
                <a:latin typeface="Arial" pitchFamily="34" charset="0"/>
              </a:rPr>
              <a:t>The</a:t>
            </a:r>
            <a:r>
              <a:rPr lang="en-US" baseline="0" dirty="0" smtClean="0">
                <a:latin typeface="Arial" pitchFamily="34" charset="0"/>
              </a:rPr>
              <a:t> Annie E. Casey Foundation has also just updated their mobile data site.  The interface is beautiful and much easier to use. And it now gives you access to all of the data that the Texas KIDS COUNT project posts for each of our 254 counties.</a:t>
            </a:r>
            <a:endParaRPr lang="en-US" dirty="0" smtClean="0">
              <a:latin typeface="Arial" pitchFamily="34" charset="0"/>
            </a:endParaRPr>
          </a:p>
        </p:txBody>
      </p:sp>
      <p:sp>
        <p:nvSpPr>
          <p:cNvPr id="78852" name="Slide Number Placeholder 3"/>
          <p:cNvSpPr>
            <a:spLocks noGrp="1"/>
          </p:cNvSpPr>
          <p:nvPr>
            <p:ph type="sldNum" sz="quarter" idx="5"/>
          </p:nvPr>
        </p:nvSpPr>
        <p:spPr>
          <a:noFill/>
        </p:spPr>
        <p:txBody>
          <a:bodyPr/>
          <a:lstStyle/>
          <a:p>
            <a:fld id="{7897F5E9-FF85-4FC4-80BF-F8F5126F9E33}" type="slidenum">
              <a:rPr lang="en-US" smtClean="0">
                <a:latin typeface="Arial" pitchFamily="34" charset="0"/>
              </a:rPr>
              <a:pPr/>
              <a:t>8</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This year’s data book examines how children and families are faring in the wake of the recession and proposes a 1-2 punch</a:t>
            </a:r>
            <a:r>
              <a:rPr lang="en-US" sz="1200" kern="1200" baseline="0" dirty="0" smtClean="0">
                <a:solidFill>
                  <a:schemeClr val="tx1"/>
                </a:solidFill>
                <a:latin typeface="Arial" charset="0"/>
                <a:ea typeface="+mn-ea"/>
                <a:cs typeface="+mn-cs"/>
              </a:rPr>
              <a:t> solution: strengthening families in order to support children now and create opportunities for the future.</a:t>
            </a:r>
            <a:endParaRPr lang="en-US" sz="12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488F4A0-DFB5-4C1D-904B-9E590C4643B7}"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3042A3D-C7B2-49BB-B332-0EAD1BCCE574}" type="slidenum">
              <a:rPr lang="en-US" smtClean="0">
                <a:latin typeface="Arial" pitchFamily="34" charset="0"/>
              </a:rPr>
              <a:pPr/>
              <a:t>13</a:t>
            </a:fld>
            <a:endParaRPr lang="en-US" smtClean="0">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latin typeface="Arial" pitchFamily="34" charset="0"/>
              </a:rPr>
              <a:t>So the</a:t>
            </a:r>
            <a:r>
              <a:rPr lang="en-US" baseline="0" dirty="0" smtClean="0">
                <a:latin typeface="Arial" pitchFamily="34" charset="0"/>
              </a:rPr>
              <a:t> question is, are Texas’ kids prepared to win the future? Let’s see how they’re doing.</a:t>
            </a:r>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8D78E-0DC0-4620-9538-453DB1DB3E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9EC340-238F-4243-A897-DE23E0EDD58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3D9FE2-F41C-43DE-BECC-BBD3922C94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D50B74-3E60-4039-ABED-0E428784D5F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8A630C-9202-40B8-91BB-290A79DC22C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B2BB2D-DEB6-4333-95A7-C681C9B38CE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D90F7E-150D-4B15-8769-E8253732E9A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0" y="548640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7" descr="KC_Logo(Border-ol) (2).jpg"/>
          <p:cNvPicPr>
            <a:picLocks noChangeAspect="1"/>
          </p:cNvPicPr>
          <p:nvPr userDrawn="1"/>
        </p:nvPicPr>
        <p:blipFill>
          <a:blip r:embed="rId2" cstate="screen"/>
          <a:srcRect/>
          <a:stretch>
            <a:fillRect/>
          </a:stretch>
        </p:blipFill>
        <p:spPr bwMode="auto">
          <a:xfrm>
            <a:off x="3962400" y="5562600"/>
            <a:ext cx="1219200" cy="1219200"/>
          </a:xfrm>
          <a:prstGeom prst="rect">
            <a:avLst/>
          </a:prstGeom>
          <a:noFill/>
          <a:ln w="9525">
            <a:noFill/>
            <a:miter lim="800000"/>
            <a:headEnd/>
            <a:tailEnd/>
          </a:ln>
        </p:spPr>
      </p:pic>
    </p:spTree>
  </p:cSld>
  <p:clrMapOvr>
    <a:masterClrMapping/>
  </p:clrMapOvr>
  <p:transition spd="slow" advTm="1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D37C90-2BC4-425E-9203-81FEA83DEF1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7B7714-037E-4E58-8DCD-F1EF9AA1A2F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42B43C-6F76-4843-8175-0D1744B7CB8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D3C7C33-F579-4D55-9E26-ADD639777E4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EE25D4C-84AD-4846-B12C-5C5D249C69E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AD496B-382F-46B5-AA64-C77C8BA9262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D6BF8B-2008-40D4-8BA0-5ACFE0CD486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F798F2-2C99-462B-8EA8-ED8FDEECAE7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AA9A84">
            <a:alpha val="0"/>
          </a:srgbClr>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p:txBody>
      </p:sp>
      <p:sp>
        <p:nvSpPr>
          <p:cNvPr id="33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latin typeface="Arial" charset="0"/>
              </a:defRPr>
            </a:lvl1pPr>
          </a:lstStyle>
          <a:p>
            <a:pPr>
              <a:defRPr/>
            </a:pPr>
            <a:endParaRPr lang="en-US"/>
          </a:p>
        </p:txBody>
      </p:sp>
      <p:sp>
        <p:nvSpPr>
          <p:cNvPr id="33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defRPr>
            </a:lvl1pPr>
          </a:lstStyle>
          <a:p>
            <a:pPr>
              <a:defRPr/>
            </a:pPr>
            <a:endParaRPr lang="en-US"/>
          </a:p>
        </p:txBody>
      </p:sp>
      <p:sp>
        <p:nvSpPr>
          <p:cNvPr id="33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charset="0"/>
              </a:defRPr>
            </a:lvl1pPr>
          </a:lstStyle>
          <a:p>
            <a:pPr>
              <a:defRPr/>
            </a:pPr>
            <a:fld id="{484B250D-60E8-4530-BEE1-E00BC5B5C6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onder.cdc.gov/"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diagramColors" Target="../diagrams/colors1.xml"/><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diagramQuickStyle" Target="../diagrams/quickStyle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diagramLayout" Target="../diagrams/layout1.xml"/><Relationship Id="rId5" Type="http://schemas.openxmlformats.org/officeDocument/2006/relationships/image" Target="../media/image37.jpeg"/><Relationship Id="rId10" Type="http://schemas.openxmlformats.org/officeDocument/2006/relationships/diagramData" Target="../diagrams/data1.xml"/><Relationship Id="rId4" Type="http://schemas.openxmlformats.org/officeDocument/2006/relationships/image" Target="../media/image36.jpeg"/><Relationship Id="rId9" Type="http://schemas.openxmlformats.org/officeDocument/2006/relationships/image" Target="../media/image41.jpeg"/><Relationship Id="rId14" Type="http://schemas.microsoft.com/office/2007/relationships/diagramDrawing" Target="../diagrams/drawing1.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wonder.cdc.gov/" TargetMode="External"/><Relationship Id="rId4" Type="http://schemas.openxmlformats.org/officeDocument/2006/relationships/hyperlink" Target="http://www.window.state.tx.us/taxinfo/incidenc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cppp.or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6CAF"/>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438400"/>
            <a:ext cx="8077200" cy="1470025"/>
          </a:xfrm>
        </p:spPr>
        <p:txBody>
          <a:bodyPr>
            <a:noAutofit/>
          </a:bodyPr>
          <a:lstStyle/>
          <a:p>
            <a:r>
              <a:rPr lang="en-US" sz="4800" dirty="0" smtClean="0">
                <a:solidFill>
                  <a:schemeClr val="bg1"/>
                </a:solidFill>
                <a:latin typeface="Garamond" pitchFamily="18" charset="0"/>
                <a:cs typeface="Arial" pitchFamily="34" charset="0"/>
              </a:rPr>
              <a:t>Are Texas Kids                   Prepared to Win the Future?</a:t>
            </a:r>
            <a:r>
              <a:rPr lang="en-US" dirty="0" smtClean="0">
                <a:solidFill>
                  <a:schemeClr val="bg1"/>
                </a:solidFill>
                <a:latin typeface="Garamond" pitchFamily="18" charset="0"/>
                <a:cs typeface="Arial" pitchFamily="34" charset="0"/>
              </a:rPr>
              <a:t/>
            </a:r>
            <a:br>
              <a:rPr lang="en-US" dirty="0" smtClean="0">
                <a:solidFill>
                  <a:schemeClr val="bg1"/>
                </a:solidFill>
                <a:latin typeface="Garamond" pitchFamily="18" charset="0"/>
                <a:cs typeface="Arial" pitchFamily="34" charset="0"/>
              </a:rPr>
            </a:br>
            <a:r>
              <a:rPr lang="en-US" sz="3600" dirty="0" smtClean="0">
                <a:solidFill>
                  <a:schemeClr val="bg1"/>
                </a:solidFill>
                <a:latin typeface="Garamond" pitchFamily="18" charset="0"/>
                <a:cs typeface="Arial" pitchFamily="34" charset="0"/>
              </a:rPr>
              <a:t>Release of the 2011 National KIDS COUNT Data Book</a:t>
            </a:r>
            <a:endParaRPr lang="en-US" dirty="0">
              <a:solidFill>
                <a:schemeClr val="bg1"/>
              </a:solidFill>
              <a:latin typeface="Garamond" pitchFamily="18" charset="0"/>
              <a:cs typeface="Arial" pitchFamily="34" charset="0"/>
            </a:endParaRPr>
          </a:p>
        </p:txBody>
      </p:sp>
      <p:sp>
        <p:nvSpPr>
          <p:cNvPr id="8" name="Rectangle 7"/>
          <p:cNvSpPr/>
          <p:nvPr/>
        </p:nvSpPr>
        <p:spPr>
          <a:xfrm>
            <a:off x="0" y="4572000"/>
            <a:ext cx="91440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67c4866e-76e2-4493-bb50-8b5c2bcf9c1c" descr="948EC449-7214-4165-B8FD-4ADD2A1381D3@Belkin"/>
          <p:cNvPicPr>
            <a:picLocks noChangeAspect="1" noChangeArrowheads="1"/>
          </p:cNvPicPr>
          <p:nvPr/>
        </p:nvPicPr>
        <p:blipFill>
          <a:blip r:embed="rId2" cstate="screen"/>
          <a:srcRect/>
          <a:stretch>
            <a:fillRect/>
          </a:stretch>
        </p:blipFill>
        <p:spPr bwMode="auto">
          <a:xfrm>
            <a:off x="76200" y="5791200"/>
            <a:ext cx="3676650" cy="1066800"/>
          </a:xfrm>
          <a:prstGeom prst="rect">
            <a:avLst/>
          </a:prstGeom>
          <a:noFill/>
          <a:ln w="9525">
            <a:noFill/>
            <a:miter lim="800000"/>
            <a:headEnd/>
            <a:tailEnd/>
          </a:ln>
        </p:spPr>
      </p:pic>
      <p:pic>
        <p:nvPicPr>
          <p:cNvPr id="22529" name="67c4866e-76e2-4493-bb50-8b5c2bcf9c1c" descr="948EC449-7214-4165-B8FD-4ADD2A1381D3@Belkin"/>
          <p:cNvPicPr>
            <a:picLocks noChangeAspect="1" noChangeArrowheads="1"/>
          </p:cNvPicPr>
          <p:nvPr/>
        </p:nvPicPr>
        <p:blipFill>
          <a:blip r:embed="rId3" cstate="screen"/>
          <a:srcRect/>
          <a:stretch>
            <a:fillRect/>
          </a:stretch>
        </p:blipFill>
        <p:spPr bwMode="auto">
          <a:xfrm>
            <a:off x="1066800" y="4676775"/>
            <a:ext cx="1600200" cy="1495425"/>
          </a:xfrm>
          <a:prstGeom prst="rect">
            <a:avLst/>
          </a:prstGeom>
          <a:noFill/>
          <a:ln w="9525">
            <a:noFill/>
            <a:miter lim="800000"/>
            <a:headEnd/>
            <a:tailEnd/>
          </a:ln>
        </p:spPr>
      </p:pic>
      <p:sp>
        <p:nvSpPr>
          <p:cNvPr id="4" name="Subtitle 3"/>
          <p:cNvSpPr>
            <a:spLocks noGrp="1"/>
          </p:cNvSpPr>
          <p:nvPr>
            <p:ph type="subTitle" idx="1"/>
          </p:nvPr>
        </p:nvSpPr>
        <p:spPr>
          <a:xfrm>
            <a:off x="2209800" y="4953000"/>
            <a:ext cx="6400800" cy="1752600"/>
          </a:xfrm>
        </p:spPr>
        <p:txBody>
          <a:bodyPr>
            <a:normAutofit fontScale="92500" lnSpcReduction="20000"/>
          </a:bodyPr>
          <a:lstStyle/>
          <a:p>
            <a:pPr algn="r"/>
            <a:r>
              <a:rPr lang="en-US" sz="2800" dirty="0" smtClean="0">
                <a:solidFill>
                  <a:schemeClr val="tx1"/>
                </a:solidFill>
                <a:latin typeface="Times New Roman" pitchFamily="18" charset="0"/>
                <a:cs typeface="Times New Roman" pitchFamily="18" charset="0"/>
              </a:rPr>
              <a:t>Frances Deviney, Ph.D.</a:t>
            </a:r>
          </a:p>
          <a:p>
            <a:pPr algn="r"/>
            <a:r>
              <a:rPr lang="en-US" sz="2800" dirty="0" smtClean="0">
                <a:solidFill>
                  <a:schemeClr val="tx1"/>
                </a:solidFill>
                <a:latin typeface="Times New Roman" pitchFamily="18" charset="0"/>
                <a:cs typeface="Times New Roman" pitchFamily="18" charset="0"/>
              </a:rPr>
              <a:t>Texas Kids Count Director</a:t>
            </a:r>
          </a:p>
          <a:p>
            <a:pPr algn="r"/>
            <a:r>
              <a:rPr lang="en-US" sz="2800" dirty="0" smtClean="0">
                <a:solidFill>
                  <a:schemeClr val="tx1"/>
                </a:solidFill>
                <a:latin typeface="Times New Roman" pitchFamily="18" charset="0"/>
                <a:cs typeface="Times New Roman" pitchFamily="18" charset="0"/>
              </a:rPr>
              <a:t>Center for Public Policy Priorities</a:t>
            </a:r>
          </a:p>
          <a:p>
            <a:pPr algn="r"/>
            <a:r>
              <a:rPr lang="en-US" sz="2800" dirty="0" smtClean="0">
                <a:solidFill>
                  <a:schemeClr val="tx1"/>
                </a:solidFill>
                <a:latin typeface="Times New Roman" pitchFamily="18" charset="0"/>
                <a:cs typeface="Times New Roman" pitchFamily="18" charset="0"/>
              </a:rPr>
              <a:t>August 17, 2011</a:t>
            </a:r>
            <a:endParaRPr lang="en-US" sz="2800" dirty="0">
              <a:solidFill>
                <a:schemeClr val="tx1"/>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4" cstate="screen"/>
          <a:srcRect/>
          <a:stretch>
            <a:fillRect/>
          </a:stretch>
        </p:blipFill>
        <p:spPr bwMode="auto">
          <a:xfrm>
            <a:off x="1587" y="0"/>
            <a:ext cx="9142413" cy="173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screen"/>
          <a:srcRect/>
          <a:stretch>
            <a:fillRect/>
          </a:stretch>
        </p:blipFill>
        <p:spPr bwMode="auto">
          <a:xfrm>
            <a:off x="1905000" y="0"/>
            <a:ext cx="5257800" cy="6835775"/>
          </a:xfrm>
          <a:prstGeom prst="rect">
            <a:avLst/>
          </a:prstGeom>
          <a:noFill/>
          <a:ln w="9525">
            <a:noFill/>
            <a:miter lim="800000"/>
            <a:headEnd/>
            <a:tailEnd/>
          </a:ln>
        </p:spPr>
      </p:pic>
      <p:sp>
        <p:nvSpPr>
          <p:cNvPr id="6" name="Right Arrow 5"/>
          <p:cNvSpPr/>
          <p:nvPr/>
        </p:nvSpPr>
        <p:spPr>
          <a:xfrm>
            <a:off x="533400" y="4191000"/>
            <a:ext cx="1828800" cy="762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screen"/>
          <a:srcRect/>
          <a:stretch>
            <a:fillRect/>
          </a:stretch>
        </p:blipFill>
        <p:spPr bwMode="auto">
          <a:xfrm>
            <a:off x="1981200" y="0"/>
            <a:ext cx="5334000" cy="6867525"/>
          </a:xfrm>
          <a:prstGeom prst="rect">
            <a:avLst/>
          </a:prstGeom>
          <a:noFill/>
          <a:ln w="9525">
            <a:noFill/>
            <a:miter lim="800000"/>
            <a:headEnd/>
            <a:tailEnd/>
          </a:ln>
        </p:spPr>
      </p:pic>
      <p:sp>
        <p:nvSpPr>
          <p:cNvPr id="5" name="Right Arrow 4"/>
          <p:cNvSpPr/>
          <p:nvPr/>
        </p:nvSpPr>
        <p:spPr>
          <a:xfrm>
            <a:off x="533400" y="5486400"/>
            <a:ext cx="1828800" cy="762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screen"/>
          <a:srcRect/>
          <a:stretch>
            <a:fillRect/>
          </a:stretch>
        </p:blipFill>
        <p:spPr bwMode="auto">
          <a:xfrm>
            <a:off x="1803400" y="0"/>
            <a:ext cx="5283200" cy="6858000"/>
          </a:xfrm>
          <a:prstGeom prst="rect">
            <a:avLst/>
          </a:prstGeom>
          <a:noFill/>
          <a:ln w="9525">
            <a:noFill/>
            <a:miter lim="800000"/>
            <a:headEnd/>
            <a:tailEnd/>
          </a:ln>
        </p:spPr>
      </p:pic>
      <p:pic>
        <p:nvPicPr>
          <p:cNvPr id="17411" name="Picture 2"/>
          <p:cNvPicPr>
            <a:picLocks noChangeAspect="1" noChangeArrowheads="1"/>
          </p:cNvPicPr>
          <p:nvPr/>
        </p:nvPicPr>
        <p:blipFill>
          <a:blip r:embed="rId4" cstate="screen"/>
          <a:srcRect/>
          <a:stretch>
            <a:fillRect/>
          </a:stretch>
        </p:blipFill>
        <p:spPr bwMode="auto">
          <a:xfrm>
            <a:off x="1828800" y="0"/>
            <a:ext cx="525780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ChangeArrowheads="1"/>
          </p:cNvSpPr>
          <p:nvPr>
            <p:ph type="body" idx="1"/>
          </p:nvPr>
        </p:nvSpPr>
        <p:spPr>
          <a:xfrm>
            <a:off x="0" y="1600200"/>
            <a:ext cx="9144000" cy="4525963"/>
          </a:xfrm>
        </p:spPr>
        <p:txBody>
          <a:bodyPr/>
          <a:lstStyle/>
          <a:p>
            <a:pPr algn="ctr" eaLnBrk="1" hangingPunct="1">
              <a:buFontTx/>
              <a:buNone/>
              <a:defRPr/>
            </a:pPr>
            <a:endParaRPr lang="en-US" b="1" dirty="0" smtClean="0">
              <a:effectLst>
                <a:outerShdw blurRad="38100" dist="38100" dir="2700000" algn="tl">
                  <a:srgbClr val="C0C0C0"/>
                </a:outerShdw>
              </a:effectLst>
            </a:endParaRPr>
          </a:p>
          <a:p>
            <a:pPr algn="ctr" eaLnBrk="1" hangingPunct="1">
              <a:buFontTx/>
              <a:buNone/>
              <a:defRPr/>
            </a:pPr>
            <a:endParaRPr lang="en-US" b="1" dirty="0" smtClean="0">
              <a:effectLst>
                <a:outerShdw blurRad="38100" dist="38100" dir="2700000" algn="tl">
                  <a:srgbClr val="C0C0C0"/>
                </a:outerShdw>
              </a:effectLst>
            </a:endParaRPr>
          </a:p>
          <a:p>
            <a:pPr algn="ctr" eaLnBrk="1" hangingPunct="1">
              <a:buFontTx/>
              <a:buNone/>
              <a:defRPr/>
            </a:pPr>
            <a:endParaRPr lang="en-US" b="1" dirty="0" smtClean="0"/>
          </a:p>
          <a:p>
            <a:pPr algn="ctr" eaLnBrk="1" hangingPunct="1">
              <a:buFontTx/>
              <a:buNone/>
              <a:defRPr/>
            </a:pPr>
            <a:endParaRPr lang="en-US" b="1" dirty="0" smtClean="0"/>
          </a:p>
          <a:p>
            <a:pPr algn="ctr" eaLnBrk="1" hangingPunct="1">
              <a:buFontTx/>
              <a:buNone/>
              <a:defRPr/>
            </a:pPr>
            <a:endParaRPr lang="en-US" b="1" dirty="0" smtClean="0"/>
          </a:p>
        </p:txBody>
      </p:sp>
      <p:sp>
        <p:nvSpPr>
          <p:cNvPr id="16387" name="Rectangle 35"/>
          <p:cNvSpPr>
            <a:spLocks noChangeArrowheads="1"/>
          </p:cNvSpPr>
          <p:nvPr/>
        </p:nvSpPr>
        <p:spPr bwMode="auto">
          <a:xfrm>
            <a:off x="0" y="1524000"/>
            <a:ext cx="9144000" cy="152400"/>
          </a:xfrm>
          <a:prstGeom prst="rect">
            <a:avLst/>
          </a:prstGeom>
          <a:solidFill>
            <a:srgbClr val="6AA50B"/>
          </a:solidFill>
          <a:ln w="9525">
            <a:noFill/>
            <a:miter lim="800000"/>
            <a:headEnd/>
            <a:tailEnd/>
          </a:ln>
        </p:spPr>
        <p:txBody>
          <a:bodyPr wrap="none" anchor="ctr"/>
          <a:lstStyle/>
          <a:p>
            <a:pPr algn="ctr"/>
            <a:endParaRPr lang="en-US" b="0" baseline="-25000">
              <a:ea typeface="Osaka"/>
              <a:cs typeface="Osaka"/>
            </a:endParaRPr>
          </a:p>
        </p:txBody>
      </p:sp>
      <p:pic>
        <p:nvPicPr>
          <p:cNvPr id="16388" name="Picture 7" descr="header"/>
          <p:cNvPicPr>
            <a:picLocks noChangeAspect="1" noChangeArrowheads="1"/>
          </p:cNvPicPr>
          <p:nvPr/>
        </p:nvPicPr>
        <p:blipFill>
          <a:blip r:embed="rId3" cstate="screen"/>
          <a:srcRect/>
          <a:stretch>
            <a:fillRect/>
          </a:stretch>
        </p:blipFill>
        <p:spPr bwMode="auto">
          <a:xfrm>
            <a:off x="228600" y="914400"/>
            <a:ext cx="1828800" cy="473075"/>
          </a:xfrm>
          <a:prstGeom prst="rect">
            <a:avLst/>
          </a:prstGeom>
          <a:noFill/>
          <a:ln w="9525">
            <a:noFill/>
            <a:miter lim="800000"/>
            <a:headEnd/>
            <a:tailEnd/>
          </a:ln>
        </p:spPr>
      </p:pic>
      <p:pic>
        <p:nvPicPr>
          <p:cNvPr id="16390" name="Picture 11"/>
          <p:cNvPicPr>
            <a:picLocks noChangeAspect="1" noChangeArrowheads="1"/>
          </p:cNvPicPr>
          <p:nvPr/>
        </p:nvPicPr>
        <p:blipFill>
          <a:blip r:embed="rId4" cstate="screen"/>
          <a:srcRect/>
          <a:stretch>
            <a:fillRect/>
          </a:stretch>
        </p:blipFill>
        <p:spPr bwMode="auto">
          <a:xfrm>
            <a:off x="0" y="2073275"/>
            <a:ext cx="9144000" cy="4632325"/>
          </a:xfrm>
          <a:prstGeom prst="rect">
            <a:avLst/>
          </a:prstGeom>
          <a:noFill/>
          <a:ln w="9525">
            <a:noFill/>
            <a:miter lim="800000"/>
            <a:headEnd/>
            <a:tailEnd/>
          </a:ln>
        </p:spPr>
      </p:pic>
      <p:pic>
        <p:nvPicPr>
          <p:cNvPr id="16391" name="Picture 11"/>
          <p:cNvPicPr>
            <a:picLocks noChangeAspect="1" noChangeArrowheads="1"/>
          </p:cNvPicPr>
          <p:nvPr/>
        </p:nvPicPr>
        <p:blipFill>
          <a:blip r:embed="rId5" cstate="screen"/>
          <a:srcRect/>
          <a:stretch>
            <a:fillRect/>
          </a:stretch>
        </p:blipFill>
        <p:spPr bwMode="auto">
          <a:xfrm>
            <a:off x="0" y="1920875"/>
            <a:ext cx="9144000" cy="212725"/>
          </a:xfrm>
          <a:prstGeom prst="rect">
            <a:avLst/>
          </a:prstGeom>
          <a:noFill/>
          <a:ln w="9525">
            <a:noFill/>
            <a:miter lim="800000"/>
            <a:headEnd/>
            <a:tailEnd/>
          </a:ln>
        </p:spPr>
      </p:pic>
      <p:pic>
        <p:nvPicPr>
          <p:cNvPr id="1026" name="Picture 2"/>
          <p:cNvPicPr>
            <a:picLocks noChangeAspect="1" noChangeArrowheads="1"/>
          </p:cNvPicPr>
          <p:nvPr/>
        </p:nvPicPr>
        <p:blipFill>
          <a:blip r:embed="rId6" cstate="screen"/>
          <a:srcRect/>
          <a:stretch>
            <a:fillRect/>
          </a:stretch>
        </p:blipFill>
        <p:spPr bwMode="auto">
          <a:xfrm>
            <a:off x="1587" y="228600"/>
            <a:ext cx="9142413" cy="173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After significant declines in the 1990s, the 2000s see increases in child poverty rate</a:t>
            </a:r>
            <a:endParaRPr lang="en-US" sz="32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p:cNvCxnSpPr/>
          <p:nvPr/>
        </p:nvCxnSpPr>
        <p:spPr bwMode="auto">
          <a:xfrm rot="16200000" flipH="1">
            <a:off x="7162800" y="2971800"/>
            <a:ext cx="914400" cy="152400"/>
          </a:xfrm>
          <a:prstGeom prst="straightConnector1">
            <a:avLst/>
          </a:prstGeom>
          <a:solidFill>
            <a:schemeClr val="bg1"/>
          </a:solidFill>
          <a:ln w="47625" cap="flat" cmpd="sng" algn="ctr">
            <a:solidFill>
              <a:schemeClr val="tx1"/>
            </a:solidFill>
            <a:prstDash val="solid"/>
            <a:round/>
            <a:headEnd type="none" w="med" len="med"/>
            <a:tailEnd type="arrow"/>
          </a:ln>
          <a:effectLst/>
        </p:spPr>
      </p:cxnSp>
      <p:sp>
        <p:nvSpPr>
          <p:cNvPr id="6" name="TextBox 5"/>
          <p:cNvSpPr txBox="1"/>
          <p:nvPr/>
        </p:nvSpPr>
        <p:spPr>
          <a:xfrm>
            <a:off x="6629400" y="1981200"/>
            <a:ext cx="1981200" cy="646331"/>
          </a:xfrm>
          <a:prstGeom prst="rect">
            <a:avLst/>
          </a:prstGeom>
          <a:noFill/>
        </p:spPr>
        <p:txBody>
          <a:bodyPr wrap="square" rtlCol="0">
            <a:spAutoFit/>
          </a:bodyPr>
          <a:lstStyle/>
          <a:p>
            <a:r>
              <a:rPr lang="en-US" dirty="0" smtClean="0"/>
              <a:t>Recession began in 2008</a:t>
            </a:r>
            <a:endParaRPr lang="en-US" dirty="0"/>
          </a:p>
        </p:txBody>
      </p:sp>
      <p:sp>
        <p:nvSpPr>
          <p:cNvPr id="8" name="Rectangle 27"/>
          <p:cNvSpPr>
            <a:spLocks noChangeArrowheads="1"/>
          </p:cNvSpPr>
          <p:nvPr/>
        </p:nvSpPr>
        <p:spPr bwMode="auto">
          <a:xfrm>
            <a:off x="0" y="6553200"/>
            <a:ext cx="9144000" cy="304800"/>
          </a:xfrm>
          <a:prstGeom prst="rect">
            <a:avLst/>
          </a:prstGeom>
          <a:noFill/>
          <a:ln w="9525" algn="ctr">
            <a:noFill/>
            <a:miter lim="800000"/>
            <a:headEnd/>
            <a:tailEnd/>
          </a:ln>
        </p:spPr>
        <p:txBody>
          <a:bodyPr>
            <a:spAutoFit/>
          </a:bodyPr>
          <a:lstStyle/>
          <a:p>
            <a:pPr>
              <a:spcBef>
                <a:spcPct val="50000"/>
              </a:spcBef>
            </a:pPr>
            <a:r>
              <a:rPr lang="en-US" sz="1400" b="0" dirty="0"/>
              <a:t>Source: </a:t>
            </a:r>
            <a:r>
              <a:rPr lang="en-US" sz="1400" b="0" dirty="0" smtClean="0"/>
              <a:t>Small Area Income and Poverty Estimates, </a:t>
            </a:r>
            <a:r>
              <a:rPr lang="en-US" sz="1400" b="0" dirty="0"/>
              <a:t>U.S. Census Bureau</a:t>
            </a:r>
          </a:p>
        </p:txBody>
      </p:sp>
      <p:pic>
        <p:nvPicPr>
          <p:cNvPr id="114690" name="Picture 2" descr="C:\Users\Symbiont\AppData\Local\Microsoft\Windows\Temporary Internet Files\Content.IE5\GKKWSVWC\MP900362846[1].jpg"/>
          <p:cNvPicPr>
            <a:picLocks noChangeAspect="1" noChangeArrowheads="1"/>
          </p:cNvPicPr>
          <p:nvPr/>
        </p:nvPicPr>
        <p:blipFill>
          <a:blip r:embed="rId4" cstate="screen"/>
          <a:srcRect/>
          <a:stretch>
            <a:fillRect/>
          </a:stretch>
        </p:blipFill>
        <p:spPr bwMode="auto">
          <a:xfrm>
            <a:off x="2133600" y="2438400"/>
            <a:ext cx="914400" cy="609600"/>
          </a:xfrm>
          <a:prstGeom prst="rect">
            <a:avLst/>
          </a:prstGeom>
          <a:noFill/>
          <a:ln>
            <a:solidFill>
              <a:srgbClr val="7FB3E7">
                <a:lumMod val="50000"/>
              </a:srgbClr>
            </a:solidFill>
          </a:ln>
        </p:spPr>
      </p:pic>
      <p:pic>
        <p:nvPicPr>
          <p:cNvPr id="43010" name="Picture 2" descr="http://knol.google.com/k/-/-/19sn4rqg9958e/8htgho/americanflag.svg.png"/>
          <p:cNvPicPr>
            <a:picLocks noChangeAspect="1" noChangeArrowheads="1"/>
          </p:cNvPicPr>
          <p:nvPr/>
        </p:nvPicPr>
        <p:blipFill>
          <a:blip r:embed="rId5" cstate="screen"/>
          <a:srcRect/>
          <a:stretch>
            <a:fillRect/>
          </a:stretch>
        </p:blipFill>
        <p:spPr bwMode="auto">
          <a:xfrm>
            <a:off x="1371600" y="4343400"/>
            <a:ext cx="1181100" cy="6214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76200"/>
            <a:ext cx="9144000" cy="1143000"/>
          </a:xfrm>
        </p:spPr>
        <p:style>
          <a:lnRef idx="0">
            <a:schemeClr val="accent6"/>
          </a:lnRef>
          <a:fillRef idx="3">
            <a:schemeClr val="accent6"/>
          </a:fillRef>
          <a:effectRef idx="3">
            <a:schemeClr val="accent6"/>
          </a:effectRef>
          <a:fontRef idx="minor">
            <a:schemeClr val="lt1"/>
          </a:fontRef>
        </p:style>
        <p:txBody>
          <a:bodyPr/>
          <a:lstStyle/>
          <a:p>
            <a:r>
              <a:rPr lang="en-US" sz="3600" dirty="0" smtClean="0"/>
              <a:t>To be considered “officially poor,” a family of three has to make less than</a:t>
            </a:r>
          </a:p>
        </p:txBody>
      </p:sp>
      <p:grpSp>
        <p:nvGrpSpPr>
          <p:cNvPr id="39939" name="Group 12"/>
          <p:cNvGrpSpPr>
            <a:grpSpLocks/>
          </p:cNvGrpSpPr>
          <p:nvPr/>
        </p:nvGrpSpPr>
        <p:grpSpPr bwMode="auto">
          <a:xfrm>
            <a:off x="1447800" y="1447800"/>
            <a:ext cx="6502400" cy="4876800"/>
            <a:chOff x="1447800" y="1447800"/>
            <a:chExt cx="6502400" cy="4876800"/>
          </a:xfrm>
        </p:grpSpPr>
        <p:pic>
          <p:nvPicPr>
            <p:cNvPr id="39941" name="Picture 3" descr="C:\Documents and Settings\fdeviney\Local Settings\Temporary Internet Files\Content.IE5\E185JBET\MP900448665[1].jpg"/>
            <p:cNvPicPr>
              <a:picLocks noChangeAspect="1" noChangeArrowheads="1"/>
            </p:cNvPicPr>
            <p:nvPr/>
          </p:nvPicPr>
          <p:blipFill>
            <a:blip r:embed="rId3" cstate="screen"/>
            <a:srcRect/>
            <a:stretch>
              <a:fillRect/>
            </a:stretch>
          </p:blipFill>
          <p:spPr bwMode="auto">
            <a:xfrm>
              <a:off x="1447800" y="1447800"/>
              <a:ext cx="6502400" cy="4876800"/>
            </a:xfrm>
            <a:prstGeom prst="rect">
              <a:avLst/>
            </a:prstGeom>
            <a:noFill/>
            <a:ln w="9525">
              <a:noFill/>
              <a:miter lim="800000"/>
              <a:headEnd/>
              <a:tailEnd/>
            </a:ln>
          </p:spPr>
        </p:pic>
        <p:sp>
          <p:nvSpPr>
            <p:cNvPr id="39942" name="TextBox 9"/>
            <p:cNvSpPr txBox="1">
              <a:spLocks noChangeArrowheads="1"/>
            </p:cNvSpPr>
            <p:nvPr/>
          </p:nvSpPr>
          <p:spPr bwMode="auto">
            <a:xfrm rot="-995529">
              <a:off x="3145229" y="2610196"/>
              <a:ext cx="4526561" cy="830997"/>
            </a:xfrm>
            <a:prstGeom prst="rect">
              <a:avLst/>
            </a:prstGeom>
            <a:noFill/>
            <a:ln w="9525">
              <a:noFill/>
              <a:miter lim="800000"/>
              <a:headEnd/>
              <a:tailEnd/>
            </a:ln>
          </p:spPr>
          <p:txBody>
            <a:bodyPr>
              <a:spAutoFit/>
            </a:bodyPr>
            <a:lstStyle/>
            <a:p>
              <a:pPr algn="ctr">
                <a:spcBef>
                  <a:spcPct val="50000"/>
                </a:spcBef>
              </a:pPr>
              <a:r>
                <a:rPr lang="en-US" sz="4800" dirty="0" smtClean="0"/>
                <a:t>18,530 </a:t>
              </a:r>
              <a:r>
                <a:rPr lang="en-US" sz="4800" dirty="0"/>
                <a:t>/ year</a:t>
              </a:r>
            </a:p>
          </p:txBody>
        </p:sp>
      </p:grpSp>
      <p:sp>
        <p:nvSpPr>
          <p:cNvPr id="39940" name="Rectangle 3"/>
          <p:cNvSpPr>
            <a:spLocks noChangeArrowheads="1"/>
          </p:cNvSpPr>
          <p:nvPr/>
        </p:nvSpPr>
        <p:spPr bwMode="auto">
          <a:xfrm>
            <a:off x="0" y="6550025"/>
            <a:ext cx="9144000" cy="307975"/>
          </a:xfrm>
          <a:prstGeom prst="rect">
            <a:avLst/>
          </a:prstGeom>
          <a:solidFill>
            <a:schemeClr val="bg1"/>
          </a:solidFill>
          <a:ln w="9525" algn="ctr">
            <a:noFill/>
            <a:miter lim="800000"/>
            <a:headEnd/>
            <a:tailEnd/>
          </a:ln>
        </p:spPr>
        <p:txBody>
          <a:bodyPr>
            <a:spAutoFit/>
          </a:bodyPr>
          <a:lstStyle/>
          <a:p>
            <a:r>
              <a:rPr lang="en-US" sz="1400" b="0" dirty="0"/>
              <a:t>Source: </a:t>
            </a:r>
            <a:r>
              <a:rPr lang="en-US" sz="1400" b="0" dirty="0" smtClean="0"/>
              <a:t>2011 </a:t>
            </a:r>
            <a:r>
              <a:rPr lang="en-US" sz="1400" b="0" dirty="0"/>
              <a:t>Poverty </a:t>
            </a:r>
            <a:r>
              <a:rPr lang="en-US" sz="1400" b="0" dirty="0" smtClean="0"/>
              <a:t>Guidelines </a:t>
            </a:r>
            <a:r>
              <a:rPr lang="en-US" sz="1400" b="0" dirty="0"/>
              <a:t>for a family of 3 with two related children under 18 years old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0" y="152400"/>
            <a:ext cx="9144000" cy="1371600"/>
          </a:xfrm>
        </p:spPr>
        <p:style>
          <a:lnRef idx="0">
            <a:schemeClr val="accent2"/>
          </a:lnRef>
          <a:fillRef idx="3">
            <a:schemeClr val="accent2"/>
          </a:fillRef>
          <a:effectRef idx="3">
            <a:schemeClr val="accent2"/>
          </a:effectRef>
          <a:fontRef idx="minor">
            <a:schemeClr val="lt1"/>
          </a:fontRef>
        </p:style>
        <p:txBody>
          <a:bodyPr/>
          <a:lstStyle/>
          <a:p>
            <a:r>
              <a:rPr lang="en-US" sz="3600" dirty="0" smtClean="0"/>
              <a:t>U.S. added 2.5M poor kids since 2000;</a:t>
            </a:r>
            <a:br>
              <a:rPr lang="en-US" sz="3600" dirty="0" smtClean="0"/>
            </a:br>
            <a:r>
              <a:rPr lang="en-US" sz="3600" dirty="0" smtClean="0"/>
              <a:t>Of those, 1 of every 6 live in Texas</a:t>
            </a:r>
          </a:p>
        </p:txBody>
      </p:sp>
      <p:pic>
        <p:nvPicPr>
          <p:cNvPr id="35844" name="Picture 4" descr="bathroom-sign"/>
          <p:cNvPicPr>
            <a:picLocks noChangeAspect="1" noChangeArrowheads="1"/>
          </p:cNvPicPr>
          <p:nvPr/>
        </p:nvPicPr>
        <p:blipFill>
          <a:blip r:embed="rId3" cstate="screen">
            <a:grayscl/>
            <a:biLevel thresh="50000"/>
          </a:blip>
          <a:srcRect/>
          <a:stretch>
            <a:fillRect/>
          </a:stretch>
        </p:blipFill>
        <p:spPr bwMode="auto">
          <a:xfrm>
            <a:off x="304800" y="2209800"/>
            <a:ext cx="1295400" cy="2944091"/>
          </a:xfrm>
          <a:prstGeom prst="rect">
            <a:avLst/>
          </a:prstGeom>
          <a:noFill/>
          <a:ln w="9525">
            <a:noFill/>
            <a:miter lim="800000"/>
            <a:headEnd/>
            <a:tailEnd/>
          </a:ln>
        </p:spPr>
      </p:pic>
      <p:pic>
        <p:nvPicPr>
          <p:cNvPr id="35845" name="Picture 5" descr="bathroom-sign"/>
          <p:cNvPicPr>
            <a:picLocks noChangeAspect="1" noChangeArrowheads="1"/>
          </p:cNvPicPr>
          <p:nvPr/>
        </p:nvPicPr>
        <p:blipFill>
          <a:blip r:embed="rId3" cstate="screen">
            <a:grayscl/>
            <a:biLevel thresh="50000"/>
          </a:blip>
          <a:srcRect/>
          <a:stretch>
            <a:fillRect/>
          </a:stretch>
        </p:blipFill>
        <p:spPr bwMode="auto">
          <a:xfrm>
            <a:off x="1752600" y="2209800"/>
            <a:ext cx="1295400" cy="2944091"/>
          </a:xfrm>
          <a:prstGeom prst="rect">
            <a:avLst/>
          </a:prstGeom>
          <a:noFill/>
          <a:ln w="9525">
            <a:noFill/>
            <a:miter lim="800000"/>
            <a:headEnd/>
            <a:tailEnd/>
          </a:ln>
        </p:spPr>
      </p:pic>
      <p:pic>
        <p:nvPicPr>
          <p:cNvPr id="35846" name="Picture 6" descr="bathroom-sign"/>
          <p:cNvPicPr>
            <a:picLocks noChangeAspect="1" noChangeArrowheads="1"/>
          </p:cNvPicPr>
          <p:nvPr/>
        </p:nvPicPr>
        <p:blipFill>
          <a:blip r:embed="rId3" cstate="screen">
            <a:grayscl/>
            <a:biLevel thresh="50000"/>
          </a:blip>
          <a:srcRect/>
          <a:stretch>
            <a:fillRect/>
          </a:stretch>
        </p:blipFill>
        <p:spPr bwMode="auto">
          <a:xfrm>
            <a:off x="3124200" y="2209800"/>
            <a:ext cx="1295400" cy="2944091"/>
          </a:xfrm>
          <a:prstGeom prst="rect">
            <a:avLst/>
          </a:prstGeom>
          <a:noFill/>
          <a:ln w="9525">
            <a:noFill/>
            <a:miter lim="800000"/>
            <a:headEnd/>
            <a:tailEnd/>
          </a:ln>
        </p:spPr>
      </p:pic>
      <p:pic>
        <p:nvPicPr>
          <p:cNvPr id="35847" name="Picture 7" descr="bathroom-sign"/>
          <p:cNvPicPr>
            <a:picLocks noChangeAspect="1" noChangeArrowheads="1"/>
          </p:cNvPicPr>
          <p:nvPr/>
        </p:nvPicPr>
        <p:blipFill>
          <a:blip r:embed="rId3" cstate="screen">
            <a:grayscl/>
            <a:biLevel thresh="50000"/>
          </a:blip>
          <a:srcRect/>
          <a:stretch>
            <a:fillRect/>
          </a:stretch>
        </p:blipFill>
        <p:spPr bwMode="auto">
          <a:xfrm>
            <a:off x="4495800" y="2209800"/>
            <a:ext cx="1295400" cy="2944091"/>
          </a:xfrm>
          <a:prstGeom prst="rect">
            <a:avLst/>
          </a:prstGeom>
          <a:noFill/>
          <a:ln w="9525">
            <a:noFill/>
            <a:miter lim="800000"/>
            <a:headEnd/>
            <a:tailEnd/>
          </a:ln>
        </p:spPr>
      </p:pic>
      <p:pic>
        <p:nvPicPr>
          <p:cNvPr id="35848" name="Picture 8" descr="bathroom-sign"/>
          <p:cNvPicPr>
            <a:picLocks noChangeAspect="1" noChangeArrowheads="1"/>
          </p:cNvPicPr>
          <p:nvPr/>
        </p:nvPicPr>
        <p:blipFill>
          <a:blip r:embed="rId3" cstate="screen">
            <a:grayscl/>
            <a:biLevel thresh="50000"/>
          </a:blip>
          <a:srcRect/>
          <a:stretch>
            <a:fillRect/>
          </a:stretch>
        </p:blipFill>
        <p:spPr bwMode="auto">
          <a:xfrm>
            <a:off x="5867400" y="2209800"/>
            <a:ext cx="1295400" cy="2944091"/>
          </a:xfrm>
          <a:prstGeom prst="rect">
            <a:avLst/>
          </a:prstGeom>
          <a:noFill/>
          <a:ln w="9525">
            <a:noFill/>
            <a:miter lim="800000"/>
            <a:headEnd/>
            <a:tailEnd/>
          </a:ln>
        </p:spPr>
      </p:pic>
      <p:pic>
        <p:nvPicPr>
          <p:cNvPr id="35849" name="Picture 9" descr="bathroom-sign"/>
          <p:cNvPicPr>
            <a:picLocks noChangeAspect="1" noChangeArrowheads="1"/>
          </p:cNvPicPr>
          <p:nvPr/>
        </p:nvPicPr>
        <p:blipFill>
          <a:blip r:embed="rId3" cstate="screen">
            <a:grayscl/>
            <a:biLevel thresh="50000"/>
          </a:blip>
          <a:srcRect/>
          <a:stretch>
            <a:fillRect/>
          </a:stretch>
        </p:blipFill>
        <p:spPr bwMode="auto">
          <a:xfrm>
            <a:off x="7239000" y="2209800"/>
            <a:ext cx="1295400" cy="2944091"/>
          </a:xfrm>
          <a:prstGeom prst="rect">
            <a:avLst/>
          </a:prstGeom>
          <a:noFill/>
          <a:ln w="9525">
            <a:noFill/>
            <a:miter lim="800000"/>
            <a:headEnd/>
            <a:tailEnd/>
          </a:ln>
        </p:spPr>
      </p:pic>
      <p:sp>
        <p:nvSpPr>
          <p:cNvPr id="35854" name="Rectangle 8"/>
          <p:cNvSpPr>
            <a:spLocks noChangeArrowheads="1"/>
          </p:cNvSpPr>
          <p:nvPr/>
        </p:nvSpPr>
        <p:spPr bwMode="auto">
          <a:xfrm>
            <a:off x="0" y="6553200"/>
            <a:ext cx="9144000" cy="304800"/>
          </a:xfrm>
          <a:prstGeom prst="rect">
            <a:avLst/>
          </a:prstGeom>
          <a:solidFill>
            <a:schemeClr val="bg1"/>
          </a:solidFill>
          <a:ln w="9525">
            <a:noFill/>
            <a:miter lim="800000"/>
            <a:headEnd/>
            <a:tailEnd/>
          </a:ln>
        </p:spPr>
        <p:txBody>
          <a:bodyPr>
            <a:spAutoFit/>
          </a:bodyPr>
          <a:lstStyle/>
          <a:p>
            <a:pPr>
              <a:spcBef>
                <a:spcPct val="50000"/>
              </a:spcBef>
            </a:pPr>
            <a:r>
              <a:rPr lang="en-US" sz="1400" b="0" dirty="0"/>
              <a:t>Source: </a:t>
            </a:r>
            <a:r>
              <a:rPr lang="en-US" sz="1400" b="0" dirty="0" smtClean="0"/>
              <a:t>KIDS </a:t>
            </a:r>
            <a:r>
              <a:rPr lang="en-US" sz="1400" b="0" dirty="0"/>
              <a:t>COUNT Data Center, Annie E. Casey Foundation</a:t>
            </a:r>
          </a:p>
        </p:txBody>
      </p:sp>
      <p:pic>
        <p:nvPicPr>
          <p:cNvPr id="1026" name="Picture 2"/>
          <p:cNvPicPr>
            <a:picLocks noChangeAspect="1" noChangeArrowheads="1"/>
          </p:cNvPicPr>
          <p:nvPr/>
        </p:nvPicPr>
        <p:blipFill>
          <a:blip r:embed="rId4" cstate="screen"/>
          <a:srcRect/>
          <a:stretch>
            <a:fillRect/>
          </a:stretch>
        </p:blipFill>
        <p:spPr bwMode="auto">
          <a:xfrm>
            <a:off x="7162800" y="1981200"/>
            <a:ext cx="1524000" cy="35542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36CAF"/>
        </a:solidFill>
        <a:effectLst/>
      </p:bgPr>
    </p:bg>
    <p:spTree>
      <p:nvGrpSpPr>
        <p:cNvPr id="1" name=""/>
        <p:cNvGrpSpPr/>
        <p:nvPr/>
      </p:nvGrpSpPr>
      <p:grpSpPr>
        <a:xfrm>
          <a:off x="0" y="0"/>
          <a:ext cx="0" cy="0"/>
          <a:chOff x="0" y="0"/>
          <a:chExt cx="0" cy="0"/>
        </a:xfrm>
      </p:grpSpPr>
      <p:sp>
        <p:nvSpPr>
          <p:cNvPr id="33794" name="Title 1"/>
          <p:cNvSpPr>
            <a:spLocks noGrp="1"/>
          </p:cNvSpPr>
          <p:nvPr>
            <p:ph type="ctrTitle" idx="4294967295"/>
          </p:nvPr>
        </p:nvSpPr>
        <p:spPr>
          <a:xfrm>
            <a:off x="5867400" y="533400"/>
            <a:ext cx="3048000" cy="4419600"/>
          </a:xfrm>
        </p:spPr>
        <p:txBody>
          <a:bodyPr/>
          <a:lstStyle/>
          <a:p>
            <a:pPr algn="l"/>
            <a:r>
              <a:rPr lang="en-US" sz="2600" kern="1200" dirty="0" smtClean="0">
                <a:solidFill>
                  <a:schemeClr val="bg1"/>
                </a:solidFill>
                <a:latin typeface="Arial" charset="0"/>
              </a:rPr>
              <a:t>When a household falls into poverty, children are exposed to increased parental distress, inadequate childcare, poor nutrition, and negative health outcomes.</a:t>
            </a:r>
            <a:endParaRPr lang="en-US" sz="2600" dirty="0" smtClean="0">
              <a:solidFill>
                <a:schemeClr val="bg1"/>
              </a:solidFill>
              <a:cs typeface="Arial" pitchFamily="34" charset="0"/>
            </a:endParaRPr>
          </a:p>
        </p:txBody>
      </p:sp>
      <p:pic>
        <p:nvPicPr>
          <p:cNvPr id="33795" name="Picture 2" descr="H:\Shared Information\Images\Full-size images\People - General\Kids\Playground_copy.jpg"/>
          <p:cNvPicPr>
            <a:picLocks noChangeAspect="1" noChangeArrowheads="1"/>
          </p:cNvPicPr>
          <p:nvPr/>
        </p:nvPicPr>
        <p:blipFill>
          <a:blip r:embed="rId3" cstate="screen"/>
          <a:srcRect/>
          <a:stretch>
            <a:fillRect/>
          </a:stretch>
        </p:blipFill>
        <p:spPr bwMode="auto">
          <a:xfrm>
            <a:off x="0" y="0"/>
            <a:ext cx="5564188" cy="54864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36CAF"/>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048000"/>
            <a:ext cx="7772400" cy="1470025"/>
          </a:xfrm>
        </p:spPr>
        <p:txBody>
          <a:bodyPr/>
          <a:lstStyle/>
          <a:p>
            <a:r>
              <a:rPr lang="en-US" dirty="0" smtClean="0">
                <a:solidFill>
                  <a:schemeClr val="bg1"/>
                </a:solidFill>
              </a:rPr>
              <a:t>What is happening with the economy?</a:t>
            </a:r>
            <a:endParaRPr lang="en-US" dirty="0">
              <a:solidFill>
                <a:schemeClr val="bg1"/>
              </a:solidFill>
            </a:endParaRPr>
          </a:p>
        </p:txBody>
      </p:sp>
      <p:pic>
        <p:nvPicPr>
          <p:cNvPr id="59394" name="Picture 2"/>
          <p:cNvPicPr>
            <a:picLocks noChangeAspect="1" noChangeArrowheads="1"/>
          </p:cNvPicPr>
          <p:nvPr/>
        </p:nvPicPr>
        <p:blipFill>
          <a:blip r:embed="rId2" cstate="screen"/>
          <a:srcRect b="7692"/>
          <a:stretch>
            <a:fillRect/>
          </a:stretch>
        </p:blipFill>
        <p:spPr bwMode="auto">
          <a:xfrm>
            <a:off x="0" y="0"/>
            <a:ext cx="9142413" cy="1600200"/>
          </a:xfrm>
          <a:prstGeom prst="rect">
            <a:avLst/>
          </a:prstGeom>
          <a:noFill/>
          <a:ln w="9525">
            <a:noFill/>
            <a:miter lim="800000"/>
            <a:headEnd/>
            <a:tailEnd/>
          </a:ln>
        </p:spPr>
      </p:pic>
      <p:pic>
        <p:nvPicPr>
          <p:cNvPr id="5" name="Picture 2"/>
          <p:cNvPicPr>
            <a:picLocks noChangeAspect="1" noChangeArrowheads="1"/>
          </p:cNvPicPr>
          <p:nvPr/>
        </p:nvPicPr>
        <p:blipFill>
          <a:blip r:embed="rId3" cstate="screen"/>
          <a:srcRect/>
          <a:stretch>
            <a:fillRect/>
          </a:stretch>
        </p:blipFill>
        <p:spPr bwMode="auto">
          <a:xfrm flipV="1">
            <a:off x="1587" y="1524000"/>
            <a:ext cx="9142413" cy="457200"/>
          </a:xfrm>
          <a:prstGeom prst="rect">
            <a:avLst/>
          </a:prstGeom>
          <a:noFill/>
          <a:ln w="9525">
            <a:noFill/>
            <a:miter lim="800000"/>
            <a:headEnd/>
            <a:tailEnd/>
          </a:ln>
        </p:spPr>
      </p:pic>
      <p:pic>
        <p:nvPicPr>
          <p:cNvPr id="6" name="Picture 5" descr="Still_Logo.jpg"/>
          <p:cNvPicPr>
            <a:picLocks noChangeAspect="1"/>
          </p:cNvPicPr>
          <p:nvPr/>
        </p:nvPicPr>
        <p:blipFill>
          <a:blip r:embed="rId4" cstate="screen"/>
          <a:srcRect/>
          <a:stretch>
            <a:fillRect/>
          </a:stretch>
        </p:blipFill>
        <p:spPr>
          <a:xfrm>
            <a:off x="3556000" y="5105400"/>
            <a:ext cx="1930400" cy="14478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4" cstate="screen"/>
          <a:srcRect/>
          <a:stretch>
            <a:fillRect/>
          </a:stretch>
        </p:blipFill>
        <p:spPr bwMode="auto">
          <a:xfrm>
            <a:off x="304800" y="457200"/>
            <a:ext cx="8477250" cy="990600"/>
          </a:xfrm>
          <a:prstGeom prst="rect">
            <a:avLst/>
          </a:prstGeom>
          <a:noFill/>
          <a:ln w="9525">
            <a:noFill/>
            <a:miter lim="800000"/>
            <a:headEnd/>
            <a:tailEnd/>
          </a:ln>
        </p:spPr>
      </p:pic>
      <p:pic>
        <p:nvPicPr>
          <p:cNvPr id="2053" name="Picture 5"/>
          <p:cNvPicPr>
            <a:picLocks noChangeAspect="1" noChangeArrowheads="1"/>
          </p:cNvPicPr>
          <p:nvPr/>
        </p:nvPicPr>
        <p:blipFill>
          <a:blip r:embed="rId5" cstate="screen"/>
          <a:srcRect/>
          <a:stretch>
            <a:fillRect/>
          </a:stretch>
        </p:blipFill>
        <p:spPr bwMode="auto">
          <a:xfrm>
            <a:off x="152400" y="1752600"/>
            <a:ext cx="5781675" cy="1371600"/>
          </a:xfrm>
          <a:prstGeom prst="rect">
            <a:avLst/>
          </a:prstGeom>
          <a:noFill/>
          <a:ln w="9525">
            <a:noFill/>
            <a:miter lim="800000"/>
            <a:headEnd/>
            <a:tailEnd/>
          </a:ln>
          <a:scene3d>
            <a:camera prst="orthographicFront">
              <a:rot lat="0" lon="0" rev="60000"/>
            </a:camera>
            <a:lightRig rig="threePt" dir="t"/>
          </a:scene3d>
        </p:spPr>
      </p:pic>
      <p:pic>
        <p:nvPicPr>
          <p:cNvPr id="32772" name="Picture 2"/>
          <p:cNvPicPr>
            <a:picLocks noChangeAspect="1" noChangeArrowheads="1"/>
          </p:cNvPicPr>
          <p:nvPr/>
        </p:nvPicPr>
        <p:blipFill>
          <a:blip r:embed="rId6" cstate="screen"/>
          <a:srcRect/>
          <a:stretch>
            <a:fillRect/>
          </a:stretch>
        </p:blipFill>
        <p:spPr bwMode="auto">
          <a:xfrm>
            <a:off x="485775" y="3429000"/>
            <a:ext cx="8277225" cy="838200"/>
          </a:xfrm>
          <a:prstGeom prst="rect">
            <a:avLst/>
          </a:prstGeom>
          <a:noFill/>
          <a:ln w="9525">
            <a:noFill/>
            <a:miter lim="800000"/>
            <a:headEnd/>
            <a:tailEnd/>
          </a:ln>
        </p:spPr>
      </p:pic>
      <p:sp>
        <p:nvSpPr>
          <p:cNvPr id="6" name="TextBox 5"/>
          <p:cNvSpPr txBox="1"/>
          <p:nvPr/>
        </p:nvSpPr>
        <p:spPr>
          <a:xfrm>
            <a:off x="1600200" y="4648200"/>
            <a:ext cx="7086600" cy="584775"/>
          </a:xfrm>
          <a:prstGeom prst="rect">
            <a:avLst/>
          </a:prstGeom>
          <a:solidFill>
            <a:schemeClr val="bg1"/>
          </a:solidFill>
        </p:spPr>
        <p:txBody>
          <a:bodyPr wrap="square" rtlCol="0">
            <a:spAutoFit/>
          </a:bodyPr>
          <a:lstStyle/>
          <a:p>
            <a:r>
              <a:rPr lang="en-US" sz="3200" dirty="0" smtClean="0">
                <a:latin typeface="Times New Roman" pitchFamily="18" charset="0"/>
                <a:cs typeface="Times New Roman" pitchFamily="18" charset="0"/>
              </a:rPr>
              <a:t>Senate OKs teacher furloughs, pay cuts</a:t>
            </a:r>
            <a:endParaRPr lang="en-US" sz="3200" dirty="0">
              <a:latin typeface="Times New Roman" pitchFamily="18" charset="0"/>
              <a:cs typeface="Times New Roman" pitchFamily="18" charset="0"/>
            </a:endParaRPr>
          </a:p>
        </p:txBody>
      </p:sp>
      <p:sp>
        <p:nvSpPr>
          <p:cNvPr id="7" name="Rectangle 6"/>
          <p:cNvSpPr/>
          <p:nvPr/>
        </p:nvSpPr>
        <p:spPr>
          <a:xfrm>
            <a:off x="228600" y="5638800"/>
            <a:ext cx="8077200" cy="646331"/>
          </a:xfrm>
          <a:prstGeom prst="rect">
            <a:avLst/>
          </a:prstGeom>
          <a:solidFill>
            <a:schemeClr val="bg1"/>
          </a:solidFill>
        </p:spPr>
        <p:txBody>
          <a:bodyPr wrap="square">
            <a:spAutoFit/>
          </a:bodyPr>
          <a:lstStyle/>
          <a:p>
            <a:r>
              <a:rPr lang="en-US" sz="3600" b="0" dirty="0" smtClean="0">
                <a:latin typeface="Book Antiqua" pitchFamily="18" charset="0"/>
                <a:cs typeface="Times New Roman" pitchFamily="18" charset="0"/>
              </a:rPr>
              <a:t>We have a budget, but not a prayer</a:t>
            </a:r>
            <a:endParaRPr lang="en-US" sz="3600" b="0" dirty="0">
              <a:latin typeface="Book Antiqua"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screen"/>
          <a:srcRect/>
          <a:stretch>
            <a:fillRect/>
          </a:stretch>
        </p:blipFill>
        <p:spPr bwMode="auto">
          <a:xfrm>
            <a:off x="1803400" y="0"/>
            <a:ext cx="5283200" cy="6858000"/>
          </a:xfrm>
          <a:prstGeom prst="rect">
            <a:avLst/>
          </a:prstGeom>
          <a:noFill/>
          <a:ln w="9525">
            <a:noFill/>
            <a:miter lim="800000"/>
            <a:headEnd/>
            <a:tailEnd/>
          </a:ln>
        </p:spPr>
      </p:pic>
      <p:pic>
        <p:nvPicPr>
          <p:cNvPr id="17411" name="Picture 2"/>
          <p:cNvPicPr>
            <a:picLocks noChangeAspect="1" noChangeArrowheads="1"/>
          </p:cNvPicPr>
          <p:nvPr/>
        </p:nvPicPr>
        <p:blipFill>
          <a:blip r:embed="rId4" cstate="screen"/>
          <a:srcRect/>
          <a:stretch>
            <a:fillRect/>
          </a:stretch>
        </p:blipFill>
        <p:spPr bwMode="auto">
          <a:xfrm>
            <a:off x="1828800" y="0"/>
            <a:ext cx="525780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2286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6147" name="Rectangle 2"/>
          <p:cNvSpPr>
            <a:spLocks noGrp="1" noChangeArrowheads="1"/>
          </p:cNvSpPr>
          <p:nvPr>
            <p:ph type="title" idx="4294967295"/>
          </p:nvPr>
        </p:nvSpPr>
        <p:spPr>
          <a:xfrm>
            <a:off x="0" y="228600"/>
            <a:ext cx="9144000" cy="1143000"/>
          </a:xfrm>
        </p:spPr>
        <p:txBody>
          <a:bodyPr/>
          <a:lstStyle/>
          <a:p>
            <a:pPr eaLnBrk="1" hangingPunct="1"/>
            <a:r>
              <a:rPr lang="en-US" sz="3600" b="1" dirty="0" smtClean="0"/>
              <a:t>TX Unemployment hit peak </a:t>
            </a:r>
            <a:br>
              <a:rPr lang="en-US" sz="3600" b="1" dirty="0" smtClean="0"/>
            </a:br>
            <a:r>
              <a:rPr lang="en-US" sz="3600" b="1" dirty="0" smtClean="0"/>
              <a:t>in June 2011</a:t>
            </a:r>
          </a:p>
        </p:txBody>
      </p:sp>
      <p:sp>
        <p:nvSpPr>
          <p:cNvPr id="6148" name="Rectangle 5"/>
          <p:cNvSpPr>
            <a:spLocks noChangeArrowheads="1"/>
          </p:cNvSpPr>
          <p:nvPr/>
        </p:nvSpPr>
        <p:spPr bwMode="auto">
          <a:xfrm>
            <a:off x="0" y="2105025"/>
            <a:ext cx="9144000" cy="0"/>
          </a:xfrm>
          <a:prstGeom prst="rect">
            <a:avLst/>
          </a:prstGeom>
          <a:noFill/>
          <a:ln w="9525">
            <a:noFill/>
            <a:miter lim="800000"/>
            <a:headEnd/>
            <a:tailEnd/>
          </a:ln>
        </p:spPr>
        <p:txBody>
          <a:bodyPr wrap="none" anchor="ctr">
            <a:spAutoFit/>
          </a:bodyPr>
          <a:lstStyle/>
          <a:p>
            <a:pPr algn="ctr">
              <a:spcBef>
                <a:spcPct val="50000"/>
              </a:spcBef>
            </a:pPr>
            <a:endParaRPr lang="en-US" b="0">
              <a:latin typeface="Calibri" pitchFamily="34" charset="0"/>
            </a:endParaRPr>
          </a:p>
        </p:txBody>
      </p:sp>
      <p:sp>
        <p:nvSpPr>
          <p:cNvPr id="6149" name="Text Box 6"/>
          <p:cNvSpPr txBox="1">
            <a:spLocks noChangeArrowheads="1"/>
          </p:cNvSpPr>
          <p:nvPr/>
        </p:nvSpPr>
        <p:spPr bwMode="auto">
          <a:xfrm>
            <a:off x="5181600" y="3810000"/>
            <a:ext cx="1447800" cy="784830"/>
          </a:xfrm>
          <a:prstGeom prst="rect">
            <a:avLst/>
          </a:prstGeom>
          <a:noFill/>
          <a:ln w="9525">
            <a:noFill/>
            <a:miter lim="800000"/>
            <a:headEnd/>
            <a:tailEnd/>
          </a:ln>
        </p:spPr>
        <p:txBody>
          <a:bodyPr wrap="square">
            <a:spAutoFit/>
          </a:bodyPr>
          <a:lstStyle/>
          <a:p>
            <a:pPr algn="ctr">
              <a:spcBef>
                <a:spcPct val="50000"/>
              </a:spcBef>
            </a:pPr>
            <a:r>
              <a:rPr lang="en-US" sz="1500" dirty="0">
                <a:latin typeface="Calibri" pitchFamily="34" charset="0"/>
              </a:rPr>
              <a:t>Current poverty data from this time period</a:t>
            </a:r>
          </a:p>
        </p:txBody>
      </p:sp>
      <p:sp>
        <p:nvSpPr>
          <p:cNvPr id="6150" name="Rectangle 27"/>
          <p:cNvSpPr>
            <a:spLocks noChangeArrowheads="1"/>
          </p:cNvSpPr>
          <p:nvPr/>
        </p:nvSpPr>
        <p:spPr bwMode="auto">
          <a:xfrm>
            <a:off x="0" y="6553200"/>
            <a:ext cx="9144000" cy="338138"/>
          </a:xfrm>
          <a:prstGeom prst="rect">
            <a:avLst/>
          </a:prstGeom>
          <a:noFill/>
          <a:ln w="9525" algn="ctr">
            <a:noFill/>
            <a:miter lim="800000"/>
            <a:headEnd/>
            <a:tailEnd/>
          </a:ln>
        </p:spPr>
        <p:txBody>
          <a:bodyPr>
            <a:spAutoFit/>
          </a:bodyPr>
          <a:lstStyle/>
          <a:p>
            <a:pPr>
              <a:spcBef>
                <a:spcPct val="50000"/>
              </a:spcBef>
            </a:pPr>
            <a:r>
              <a:rPr lang="en-US" sz="1600" b="0" dirty="0">
                <a:latin typeface="Calibri" pitchFamily="34" charset="0"/>
              </a:rPr>
              <a:t>Source: </a:t>
            </a:r>
            <a:r>
              <a:rPr lang="en-US" sz="1600" b="0" dirty="0">
                <a:latin typeface="Calibri" pitchFamily="34" charset="0"/>
                <a:cs typeface="Arial" pitchFamily="34" charset="0"/>
              </a:rPr>
              <a:t>Monthly Unemployment Rate (%), Not Seasonally Adjusted;  </a:t>
            </a:r>
            <a:r>
              <a:rPr lang="en-US" sz="1600" b="0" dirty="0">
                <a:latin typeface="Calibri" pitchFamily="34" charset="0"/>
              </a:rPr>
              <a:t>Texas Workforce Commission</a:t>
            </a:r>
          </a:p>
        </p:txBody>
      </p:sp>
      <p:pic>
        <p:nvPicPr>
          <p:cNvPr id="7" name="Picture 2" descr="C:\Users\Symbiont\AppData\Local\Microsoft\Windows\Temporary Internet Files\Content.IE5\GKKWSVWC\MP900362846[1].jpg"/>
          <p:cNvPicPr>
            <a:picLocks noChangeAspect="1" noChangeArrowheads="1"/>
          </p:cNvPicPr>
          <p:nvPr/>
        </p:nvPicPr>
        <p:blipFill>
          <a:blip r:embed="rId4" cstate="screen"/>
          <a:srcRect/>
          <a:stretch>
            <a:fillRect/>
          </a:stretch>
        </p:blipFill>
        <p:spPr bwMode="auto">
          <a:xfrm>
            <a:off x="4114800" y="3962400"/>
            <a:ext cx="685800" cy="457200"/>
          </a:xfrm>
          <a:prstGeom prst="rect">
            <a:avLst/>
          </a:prstGeom>
          <a:noFill/>
          <a:ln>
            <a:solidFill>
              <a:srgbClr val="7FB3E7">
                <a:lumMod val="50000"/>
              </a:srgbClr>
            </a:solidFill>
          </a:ln>
        </p:spPr>
      </p:pic>
      <p:pic>
        <p:nvPicPr>
          <p:cNvPr id="8" name="Picture 2" descr="http://knol.google.com/k/-/-/19sn4rqg9958e/8htgho/americanflag.svg.png"/>
          <p:cNvPicPr>
            <a:picLocks noChangeAspect="1" noChangeArrowheads="1"/>
          </p:cNvPicPr>
          <p:nvPr/>
        </p:nvPicPr>
        <p:blipFill>
          <a:blip r:embed="rId5" cstate="screen"/>
          <a:srcRect/>
          <a:stretch>
            <a:fillRect/>
          </a:stretch>
        </p:blipFill>
        <p:spPr bwMode="auto">
          <a:xfrm>
            <a:off x="4114800" y="2743200"/>
            <a:ext cx="724090" cy="381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36CA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TX Children with at least one unemployed parent</a:t>
            </a:r>
            <a:endParaRPr lang="en-US" dirty="0">
              <a:solidFill>
                <a:schemeClr val="bg1"/>
              </a:solidFill>
            </a:endParaRPr>
          </a:p>
        </p:txBody>
      </p:sp>
      <p:grpSp>
        <p:nvGrpSpPr>
          <p:cNvPr id="27" name="Group 26"/>
          <p:cNvGrpSpPr/>
          <p:nvPr/>
        </p:nvGrpSpPr>
        <p:grpSpPr>
          <a:xfrm>
            <a:off x="3733800" y="1371600"/>
            <a:ext cx="5029200" cy="4631343"/>
            <a:chOff x="1828800" y="1769457"/>
            <a:chExt cx="5029200" cy="4631343"/>
          </a:xfrm>
        </p:grpSpPr>
        <p:grpSp>
          <p:nvGrpSpPr>
            <p:cNvPr id="22" name="Group 21"/>
            <p:cNvGrpSpPr/>
            <p:nvPr/>
          </p:nvGrpSpPr>
          <p:grpSpPr>
            <a:xfrm>
              <a:off x="1828800" y="1769457"/>
              <a:ext cx="5029200" cy="4631343"/>
              <a:chOff x="1752600" y="1540857"/>
              <a:chExt cx="5257800" cy="4783743"/>
            </a:xfrm>
          </p:grpSpPr>
          <p:sp>
            <p:nvSpPr>
              <p:cNvPr id="11" name="Right Triangle 10"/>
              <p:cNvSpPr/>
              <p:nvPr/>
            </p:nvSpPr>
            <p:spPr bwMode="auto">
              <a:xfrm rot="21325977" flipH="1">
                <a:off x="2729966" y="1540857"/>
                <a:ext cx="3376285" cy="1097994"/>
              </a:xfrm>
              <a:prstGeom prst="rtTriangl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21" name="Picture 10" descr="C:\Users\Symbiont\AppData\Local\Microsoft\Windows\Temporary Internet Files\Content.IE5\1FW2LGBO\MC900441459[1].png"/>
              <p:cNvPicPr>
                <a:picLocks noChangeAspect="1" noChangeArrowheads="1"/>
              </p:cNvPicPr>
              <p:nvPr/>
            </p:nvPicPr>
            <p:blipFill>
              <a:blip r:embed="rId3" cstate="screen"/>
              <a:srcRect/>
              <a:stretch>
                <a:fillRect/>
              </a:stretch>
            </p:blipFill>
            <p:spPr bwMode="auto">
              <a:xfrm>
                <a:off x="5410200" y="1600200"/>
                <a:ext cx="635000" cy="762000"/>
              </a:xfrm>
              <a:prstGeom prst="rect">
                <a:avLst/>
              </a:prstGeom>
              <a:noFill/>
            </p:spPr>
          </p:pic>
          <p:sp>
            <p:nvSpPr>
              <p:cNvPr id="6" name="Rectangle 5"/>
              <p:cNvSpPr/>
              <p:nvPr/>
            </p:nvSpPr>
            <p:spPr bwMode="auto">
              <a:xfrm>
                <a:off x="1752600" y="4724400"/>
                <a:ext cx="5257800" cy="16002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1752600" y="3048000"/>
                <a:ext cx="5257800" cy="16002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Right Triangle 8"/>
              <p:cNvSpPr/>
              <p:nvPr/>
            </p:nvSpPr>
            <p:spPr bwMode="auto">
              <a:xfrm flipH="1">
                <a:off x="1828800" y="1873806"/>
                <a:ext cx="5181600" cy="1097994"/>
              </a:xfrm>
              <a:prstGeom prst="rtTriangl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148490" name="Picture 10" descr="C:\Users\Symbiont\AppData\Local\Microsoft\Windows\Temporary Internet Files\Content.IE5\1FW2LGBO\MC900441459[1].png"/>
              <p:cNvPicPr>
                <a:picLocks noChangeAspect="1" noChangeArrowheads="1"/>
              </p:cNvPicPr>
              <p:nvPr/>
            </p:nvPicPr>
            <p:blipFill>
              <a:blip r:embed="rId3" cstate="screen"/>
              <a:srcRect/>
              <a:stretch>
                <a:fillRect/>
              </a:stretch>
            </p:blipFill>
            <p:spPr bwMode="auto">
              <a:xfrm>
                <a:off x="6172200" y="2133600"/>
                <a:ext cx="635000" cy="762000"/>
              </a:xfrm>
              <a:prstGeom prst="rect">
                <a:avLst/>
              </a:prstGeom>
              <a:noFill/>
            </p:spPr>
          </p:pic>
        </p:grpSp>
        <p:sp>
          <p:nvSpPr>
            <p:cNvPr id="23" name="TextBox 22"/>
            <p:cNvSpPr txBox="1"/>
            <p:nvPr/>
          </p:nvSpPr>
          <p:spPr>
            <a:xfrm>
              <a:off x="2630557" y="3597448"/>
              <a:ext cx="3498574" cy="923330"/>
            </a:xfrm>
            <a:prstGeom prst="rect">
              <a:avLst/>
            </a:prstGeom>
            <a:noFill/>
          </p:spPr>
          <p:txBody>
            <a:bodyPr wrap="square" rtlCol="0">
              <a:spAutoFit/>
            </a:bodyPr>
            <a:lstStyle/>
            <a:p>
              <a:pPr algn="ctr"/>
              <a:r>
                <a:rPr lang="en-US" sz="5400" dirty="0" smtClean="0"/>
                <a:t>607,000</a:t>
              </a:r>
              <a:endParaRPr lang="en-US" sz="5400" dirty="0"/>
            </a:p>
          </p:txBody>
        </p:sp>
        <p:sp>
          <p:nvSpPr>
            <p:cNvPr id="24" name="TextBox 23"/>
            <p:cNvSpPr txBox="1"/>
            <p:nvPr/>
          </p:nvSpPr>
          <p:spPr>
            <a:xfrm>
              <a:off x="2630557" y="5138023"/>
              <a:ext cx="3498574" cy="923330"/>
            </a:xfrm>
            <a:prstGeom prst="rect">
              <a:avLst/>
            </a:prstGeom>
            <a:noFill/>
          </p:spPr>
          <p:txBody>
            <a:bodyPr wrap="square" rtlCol="0">
              <a:spAutoFit/>
            </a:bodyPr>
            <a:lstStyle/>
            <a:p>
              <a:pPr algn="ctr"/>
              <a:r>
                <a:rPr lang="en-US" sz="5400" dirty="0" smtClean="0"/>
                <a:t>9%</a:t>
              </a:r>
              <a:endParaRPr lang="en-US" sz="5400" dirty="0"/>
            </a:p>
          </p:txBody>
        </p:sp>
      </p:grpSp>
      <p:sp>
        <p:nvSpPr>
          <p:cNvPr id="26" name="TextBox 25"/>
          <p:cNvSpPr txBox="1"/>
          <p:nvPr/>
        </p:nvSpPr>
        <p:spPr>
          <a:xfrm>
            <a:off x="0" y="6553200"/>
            <a:ext cx="9144000" cy="369332"/>
          </a:xfrm>
          <a:prstGeom prst="rect">
            <a:avLst/>
          </a:prstGeom>
          <a:noFill/>
        </p:spPr>
        <p:txBody>
          <a:bodyPr wrap="square" rtlCol="0">
            <a:spAutoFit/>
          </a:bodyPr>
          <a:lstStyle/>
          <a:p>
            <a:r>
              <a:rPr lang="en-US" b="0" dirty="0" smtClean="0">
                <a:solidFill>
                  <a:schemeClr val="bg1"/>
                </a:solidFill>
              </a:rPr>
              <a:t>Source: Current Population Survey, Kids Count Data Center </a:t>
            </a:r>
            <a:endParaRPr lang="en-US" b="0" dirty="0">
              <a:solidFill>
                <a:schemeClr val="bg1"/>
              </a:solidFill>
            </a:endParaRPr>
          </a:p>
        </p:txBody>
      </p:sp>
      <p:grpSp>
        <p:nvGrpSpPr>
          <p:cNvPr id="15" name="Group 14"/>
          <p:cNvGrpSpPr/>
          <p:nvPr/>
        </p:nvGrpSpPr>
        <p:grpSpPr>
          <a:xfrm>
            <a:off x="228600" y="2819400"/>
            <a:ext cx="3276600" cy="3183542"/>
            <a:chOff x="1828800" y="1769457"/>
            <a:chExt cx="5029200" cy="4631342"/>
          </a:xfrm>
        </p:grpSpPr>
        <p:grpSp>
          <p:nvGrpSpPr>
            <p:cNvPr id="16" name="Group 21"/>
            <p:cNvGrpSpPr/>
            <p:nvPr/>
          </p:nvGrpSpPr>
          <p:grpSpPr>
            <a:xfrm>
              <a:off x="1828800" y="1769457"/>
              <a:ext cx="5029200" cy="4631342"/>
              <a:chOff x="1752600" y="1540857"/>
              <a:chExt cx="5257800" cy="4783743"/>
            </a:xfrm>
          </p:grpSpPr>
          <p:sp>
            <p:nvSpPr>
              <p:cNvPr id="19" name="Right Triangle 18"/>
              <p:cNvSpPr/>
              <p:nvPr/>
            </p:nvSpPr>
            <p:spPr bwMode="auto">
              <a:xfrm rot="21325977" flipH="1">
                <a:off x="2729966" y="1540857"/>
                <a:ext cx="3376285" cy="1097994"/>
              </a:xfrm>
              <a:prstGeom prst="rtTriangle">
                <a:avLst/>
              </a:prstGeom>
              <a:solidFill>
                <a:srgbClr val="B6A79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20" name="Picture 10" descr="C:\Users\Symbiont\AppData\Local\Microsoft\Windows\Temporary Internet Files\Content.IE5\1FW2LGBO\MC900441459[1].png"/>
              <p:cNvPicPr>
                <a:picLocks noChangeAspect="1" noChangeArrowheads="1"/>
              </p:cNvPicPr>
              <p:nvPr/>
            </p:nvPicPr>
            <p:blipFill>
              <a:blip r:embed="rId4" cstate="screen"/>
              <a:srcRect/>
              <a:stretch>
                <a:fillRect/>
              </a:stretch>
            </p:blipFill>
            <p:spPr bwMode="auto">
              <a:xfrm>
                <a:off x="5410200" y="1600200"/>
                <a:ext cx="635000" cy="762000"/>
              </a:xfrm>
              <a:prstGeom prst="rect">
                <a:avLst/>
              </a:prstGeom>
              <a:noFill/>
            </p:spPr>
          </p:pic>
          <p:sp>
            <p:nvSpPr>
              <p:cNvPr id="25" name="Rectangle 24"/>
              <p:cNvSpPr/>
              <p:nvPr/>
            </p:nvSpPr>
            <p:spPr bwMode="auto">
              <a:xfrm>
                <a:off x="1752600" y="4724400"/>
                <a:ext cx="5257800" cy="1600200"/>
              </a:xfrm>
              <a:prstGeom prst="rect">
                <a:avLst/>
              </a:prstGeom>
              <a:solidFill>
                <a:srgbClr val="B6A79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9" name="Rectangle 28"/>
              <p:cNvSpPr/>
              <p:nvPr/>
            </p:nvSpPr>
            <p:spPr bwMode="auto">
              <a:xfrm>
                <a:off x="1752600" y="3048000"/>
                <a:ext cx="5257800" cy="1600200"/>
              </a:xfrm>
              <a:prstGeom prst="rect">
                <a:avLst/>
              </a:prstGeom>
              <a:solidFill>
                <a:srgbClr val="B6A79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0" name="Right Triangle 29"/>
              <p:cNvSpPr/>
              <p:nvPr/>
            </p:nvSpPr>
            <p:spPr bwMode="auto">
              <a:xfrm flipH="1">
                <a:off x="1828800" y="1873806"/>
                <a:ext cx="5181600" cy="1097994"/>
              </a:xfrm>
              <a:prstGeom prst="rtTriangle">
                <a:avLst/>
              </a:prstGeom>
              <a:solidFill>
                <a:srgbClr val="B6A79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31" name="Picture 10" descr="C:\Users\Symbiont\AppData\Local\Microsoft\Windows\Temporary Internet Files\Content.IE5\1FW2LGBO\MC900441459[1].png"/>
              <p:cNvPicPr>
                <a:picLocks noChangeAspect="1" noChangeArrowheads="1"/>
              </p:cNvPicPr>
              <p:nvPr/>
            </p:nvPicPr>
            <p:blipFill>
              <a:blip r:embed="rId4" cstate="screen"/>
              <a:srcRect/>
              <a:stretch>
                <a:fillRect/>
              </a:stretch>
            </p:blipFill>
            <p:spPr bwMode="auto">
              <a:xfrm>
                <a:off x="6172200" y="2133600"/>
                <a:ext cx="635000" cy="762000"/>
              </a:xfrm>
              <a:prstGeom prst="rect">
                <a:avLst/>
              </a:prstGeom>
              <a:noFill/>
            </p:spPr>
          </p:pic>
        </p:grpSp>
        <p:sp>
          <p:nvSpPr>
            <p:cNvPr id="17" name="TextBox 16"/>
            <p:cNvSpPr txBox="1"/>
            <p:nvPr/>
          </p:nvSpPr>
          <p:spPr>
            <a:xfrm>
              <a:off x="2630557" y="3597448"/>
              <a:ext cx="3498574" cy="1119365"/>
            </a:xfrm>
            <a:prstGeom prst="rect">
              <a:avLst/>
            </a:prstGeom>
            <a:noFill/>
          </p:spPr>
          <p:txBody>
            <a:bodyPr wrap="square" rtlCol="0">
              <a:spAutoFit/>
            </a:bodyPr>
            <a:lstStyle/>
            <a:p>
              <a:pPr algn="ctr"/>
              <a:r>
                <a:rPr lang="en-US" sz="4400" dirty="0" smtClean="0"/>
                <a:t>303,000</a:t>
              </a:r>
              <a:endParaRPr lang="en-US" sz="4400" dirty="0"/>
            </a:p>
          </p:txBody>
        </p:sp>
        <p:sp>
          <p:nvSpPr>
            <p:cNvPr id="18" name="TextBox 17"/>
            <p:cNvSpPr txBox="1"/>
            <p:nvPr/>
          </p:nvSpPr>
          <p:spPr>
            <a:xfrm>
              <a:off x="2647507" y="5095076"/>
              <a:ext cx="3498574" cy="1119365"/>
            </a:xfrm>
            <a:prstGeom prst="rect">
              <a:avLst/>
            </a:prstGeom>
            <a:noFill/>
          </p:spPr>
          <p:txBody>
            <a:bodyPr wrap="square" rtlCol="0">
              <a:spAutoFit/>
            </a:bodyPr>
            <a:lstStyle/>
            <a:p>
              <a:pPr algn="ctr"/>
              <a:r>
                <a:rPr lang="en-US" sz="4400" dirty="0" smtClean="0"/>
                <a:t>5%</a:t>
              </a:r>
              <a:endParaRPr lang="en-US" sz="4400" dirty="0"/>
            </a:p>
          </p:txBody>
        </p:sp>
      </p:grpSp>
      <p:sp>
        <p:nvSpPr>
          <p:cNvPr id="32" name="TextBox 31"/>
          <p:cNvSpPr txBox="1"/>
          <p:nvPr/>
        </p:nvSpPr>
        <p:spPr>
          <a:xfrm>
            <a:off x="914400" y="6096000"/>
            <a:ext cx="2057400" cy="461665"/>
          </a:xfrm>
          <a:prstGeom prst="rect">
            <a:avLst/>
          </a:prstGeom>
          <a:noFill/>
        </p:spPr>
        <p:txBody>
          <a:bodyPr wrap="square" rtlCol="0">
            <a:spAutoFit/>
          </a:bodyPr>
          <a:lstStyle/>
          <a:p>
            <a:pPr algn="ctr"/>
            <a:r>
              <a:rPr lang="en-US" sz="2400" dirty="0" smtClean="0">
                <a:solidFill>
                  <a:schemeClr val="bg1"/>
                </a:solidFill>
              </a:rPr>
              <a:t>2007</a:t>
            </a:r>
            <a:endParaRPr lang="en-US" sz="2400" dirty="0">
              <a:solidFill>
                <a:schemeClr val="bg1"/>
              </a:solidFill>
            </a:endParaRPr>
          </a:p>
        </p:txBody>
      </p:sp>
      <p:sp>
        <p:nvSpPr>
          <p:cNvPr id="33" name="TextBox 32"/>
          <p:cNvSpPr txBox="1"/>
          <p:nvPr/>
        </p:nvSpPr>
        <p:spPr>
          <a:xfrm>
            <a:off x="5105400" y="6096000"/>
            <a:ext cx="2057400" cy="461665"/>
          </a:xfrm>
          <a:prstGeom prst="rect">
            <a:avLst/>
          </a:prstGeom>
          <a:noFill/>
        </p:spPr>
        <p:txBody>
          <a:bodyPr wrap="square" rtlCol="0">
            <a:spAutoFit/>
          </a:bodyPr>
          <a:lstStyle/>
          <a:p>
            <a:pPr algn="ctr"/>
            <a:r>
              <a:rPr lang="en-US" sz="2400" dirty="0" smtClean="0">
                <a:solidFill>
                  <a:schemeClr val="bg1"/>
                </a:solidFill>
              </a:rPr>
              <a:t>2010</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36CA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Texas added nearly 281,000 jobs from 2007-2010</a:t>
            </a:r>
            <a:endParaRPr lang="en-US" dirty="0">
              <a:solidFill>
                <a:schemeClr val="bg1"/>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6553200"/>
            <a:ext cx="9144000" cy="369332"/>
          </a:xfrm>
          <a:prstGeom prst="rect">
            <a:avLst/>
          </a:prstGeom>
          <a:noFill/>
        </p:spPr>
        <p:txBody>
          <a:bodyPr wrap="square" rtlCol="0">
            <a:spAutoFit/>
          </a:bodyPr>
          <a:lstStyle/>
          <a:p>
            <a:r>
              <a:rPr lang="en-US" b="0" dirty="0" smtClean="0">
                <a:solidFill>
                  <a:schemeClr val="bg1"/>
                </a:solidFill>
              </a:rPr>
              <a:t>Source: CPPP analysis of 1</a:t>
            </a:r>
            <a:r>
              <a:rPr lang="en-US" b="0" baseline="30000" dirty="0" smtClean="0">
                <a:solidFill>
                  <a:schemeClr val="bg1"/>
                </a:solidFill>
              </a:rPr>
              <a:t>st</a:t>
            </a:r>
            <a:r>
              <a:rPr lang="en-US" b="0" dirty="0" smtClean="0">
                <a:solidFill>
                  <a:schemeClr val="bg1"/>
                </a:solidFill>
              </a:rPr>
              <a:t> quarter 2007 and 4</a:t>
            </a:r>
            <a:r>
              <a:rPr lang="en-US" b="0" baseline="30000" dirty="0" smtClean="0">
                <a:solidFill>
                  <a:schemeClr val="bg1"/>
                </a:solidFill>
              </a:rPr>
              <a:t>th</a:t>
            </a:r>
            <a:r>
              <a:rPr lang="en-US" b="0" dirty="0" smtClean="0">
                <a:solidFill>
                  <a:schemeClr val="bg1"/>
                </a:solidFill>
              </a:rPr>
              <a:t> quarter 2010 labor market data, TWC</a:t>
            </a:r>
            <a:endParaRPr lang="en-US" b="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36CA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bg1"/>
                </a:solidFill>
              </a:rPr>
              <a:t>Texas’ working-age adult population grew at twice the rate of U.S.</a:t>
            </a:r>
            <a:endParaRPr lang="en-US" sz="3600" dirty="0">
              <a:solidFill>
                <a:schemeClr val="bg1"/>
              </a:solidFill>
            </a:endParaRPr>
          </a:p>
        </p:txBody>
      </p:sp>
      <p:graphicFrame>
        <p:nvGraphicFramePr>
          <p:cNvPr id="4" name="Content Placeholder 3"/>
          <p:cNvGraphicFramePr>
            <a:graphicFrameLocks noGrp="1"/>
          </p:cNvGraphicFramePr>
          <p:nvPr>
            <p:ph idx="1"/>
          </p:nvPr>
        </p:nvGraphicFramePr>
        <p:xfrm>
          <a:off x="457200" y="1600200"/>
          <a:ext cx="8229600" cy="46783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6550025"/>
            <a:ext cx="8763000" cy="307975"/>
          </a:xfrm>
          <a:prstGeom prst="rect">
            <a:avLst/>
          </a:prstGeom>
          <a:noFill/>
        </p:spPr>
        <p:txBody>
          <a:bodyPr>
            <a:spAutoFit/>
          </a:bodyPr>
          <a:lstStyle/>
          <a:p>
            <a:pPr marL="798513" indent="-798513" algn="ctr">
              <a:spcBef>
                <a:spcPct val="50000"/>
              </a:spcBef>
              <a:defRPr/>
            </a:pPr>
            <a:r>
              <a:rPr lang="en-US" sz="1400" dirty="0">
                <a:solidFill>
                  <a:schemeClr val="bg1"/>
                </a:solidFill>
                <a:latin typeface="+mn-lt"/>
              </a:rPr>
              <a:t>Source:	</a:t>
            </a:r>
            <a:r>
              <a:rPr lang="en-US" sz="1400" dirty="0" smtClean="0">
                <a:solidFill>
                  <a:schemeClr val="bg1"/>
                </a:solidFill>
                <a:latin typeface="+mn-lt"/>
              </a:rPr>
              <a:t>Adults 25-64, U.S. Decennial Census Data, 2000 and 2010</a:t>
            </a:r>
            <a:endParaRPr lang="fr-FR" sz="1400" dirty="0">
              <a:solidFill>
                <a:schemeClr val="bg1"/>
              </a:solidFill>
              <a:latin typeface="+mn-lt"/>
              <a:hlinkClick r:id="rId4"/>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p:cNvGrpSpPr>
            <a:grpSpLocks/>
          </p:cNvGrpSpPr>
          <p:nvPr/>
        </p:nvGrpSpPr>
        <p:grpSpPr bwMode="auto">
          <a:xfrm>
            <a:off x="5638800" y="1219200"/>
            <a:ext cx="2286000" cy="2667000"/>
            <a:chOff x="3408" y="2640"/>
            <a:chExt cx="1248" cy="1488"/>
          </a:xfrm>
        </p:grpSpPr>
        <p:pic>
          <p:nvPicPr>
            <p:cNvPr id="22" name="Picture 16" descr="101294_01_Lg"/>
            <p:cNvPicPr>
              <a:picLocks noChangeAspect="1" noChangeArrowheads="1"/>
            </p:cNvPicPr>
            <p:nvPr/>
          </p:nvPicPr>
          <p:blipFill>
            <a:blip r:embed="rId3" cstate="screen"/>
            <a:srcRect/>
            <a:stretch>
              <a:fillRect/>
            </a:stretch>
          </p:blipFill>
          <p:spPr bwMode="auto">
            <a:xfrm>
              <a:off x="3408" y="2784"/>
              <a:ext cx="1008" cy="1344"/>
            </a:xfrm>
            <a:prstGeom prst="rect">
              <a:avLst/>
            </a:prstGeom>
            <a:noFill/>
            <a:ln w="9525">
              <a:noFill/>
              <a:miter lim="800000"/>
              <a:headEnd/>
              <a:tailEnd/>
            </a:ln>
          </p:spPr>
        </p:pic>
        <p:pic>
          <p:nvPicPr>
            <p:cNvPr id="23" name="Picture 20" descr="six_national_flags"/>
            <p:cNvPicPr>
              <a:picLocks noChangeAspect="1" noChangeArrowheads="1"/>
            </p:cNvPicPr>
            <p:nvPr/>
          </p:nvPicPr>
          <p:blipFill>
            <a:blip r:embed="rId4" cstate="screen"/>
            <a:srcRect/>
            <a:stretch>
              <a:fillRect/>
            </a:stretch>
          </p:blipFill>
          <p:spPr bwMode="auto">
            <a:xfrm rot="1810807">
              <a:off x="4080" y="2736"/>
              <a:ext cx="576" cy="384"/>
            </a:xfrm>
            <a:prstGeom prst="rect">
              <a:avLst/>
            </a:prstGeom>
            <a:noFill/>
            <a:ln w="9525">
              <a:noFill/>
              <a:miter lim="800000"/>
              <a:headEnd/>
              <a:tailEnd/>
            </a:ln>
          </p:spPr>
        </p:pic>
        <p:sp>
          <p:nvSpPr>
            <p:cNvPr id="24" name="Line 21"/>
            <p:cNvSpPr>
              <a:spLocks noChangeShapeType="1"/>
            </p:cNvSpPr>
            <p:nvPr/>
          </p:nvSpPr>
          <p:spPr bwMode="auto">
            <a:xfrm flipH="1">
              <a:off x="3840" y="2640"/>
              <a:ext cx="384" cy="672"/>
            </a:xfrm>
            <a:prstGeom prst="line">
              <a:avLst/>
            </a:prstGeom>
            <a:noFill/>
            <a:ln w="9525">
              <a:solidFill>
                <a:schemeClr val="tx1"/>
              </a:solidFill>
              <a:round/>
              <a:headEnd/>
              <a:tailEnd/>
            </a:ln>
          </p:spPr>
          <p:txBody>
            <a:bodyPr>
              <a:spAutoFit/>
            </a:bodyPr>
            <a:lstStyle/>
            <a:p>
              <a:endParaRPr lang="en-US"/>
            </a:p>
          </p:txBody>
        </p:sp>
      </p:grpSp>
      <p:pic>
        <p:nvPicPr>
          <p:cNvPr id="25" name="Picture 16" descr="101294_01_Lg"/>
          <p:cNvPicPr>
            <a:picLocks noChangeAspect="1" noChangeArrowheads="1"/>
          </p:cNvPicPr>
          <p:nvPr/>
        </p:nvPicPr>
        <p:blipFill>
          <a:blip r:embed="rId5" cstate="screen"/>
          <a:srcRect/>
          <a:stretch>
            <a:fillRect/>
          </a:stretch>
        </p:blipFill>
        <p:spPr bwMode="auto">
          <a:xfrm>
            <a:off x="1219200" y="3657600"/>
            <a:ext cx="729282" cy="1752600"/>
          </a:xfrm>
          <a:prstGeom prst="rect">
            <a:avLst/>
          </a:prstGeom>
          <a:noFill/>
          <a:ln w="9525">
            <a:noFill/>
            <a:miter lim="800000"/>
            <a:headEnd/>
            <a:tailEnd/>
          </a:ln>
        </p:spPr>
      </p:pic>
      <p:pic>
        <p:nvPicPr>
          <p:cNvPr id="26" name="Picture 16" descr="101294_01_Lg"/>
          <p:cNvPicPr>
            <a:picLocks noChangeAspect="1" noChangeArrowheads="1"/>
          </p:cNvPicPr>
          <p:nvPr/>
        </p:nvPicPr>
        <p:blipFill>
          <a:blip r:embed="rId6" cstate="screen"/>
          <a:srcRect/>
          <a:stretch>
            <a:fillRect/>
          </a:stretch>
        </p:blipFill>
        <p:spPr bwMode="auto">
          <a:xfrm>
            <a:off x="2057400" y="2984126"/>
            <a:ext cx="787569" cy="1892674"/>
          </a:xfrm>
          <a:prstGeom prst="rect">
            <a:avLst/>
          </a:prstGeom>
          <a:noFill/>
          <a:ln w="9525">
            <a:noFill/>
            <a:miter lim="800000"/>
            <a:headEnd/>
            <a:tailEnd/>
          </a:ln>
        </p:spPr>
      </p:pic>
      <p:pic>
        <p:nvPicPr>
          <p:cNvPr id="27" name="Picture 16" descr="101294_01_Lg"/>
          <p:cNvPicPr>
            <a:picLocks noChangeAspect="1" noChangeArrowheads="1"/>
          </p:cNvPicPr>
          <p:nvPr/>
        </p:nvPicPr>
        <p:blipFill>
          <a:blip r:embed="rId7" cstate="screen"/>
          <a:srcRect/>
          <a:stretch>
            <a:fillRect/>
          </a:stretch>
        </p:blipFill>
        <p:spPr bwMode="auto">
          <a:xfrm>
            <a:off x="2895600" y="2438400"/>
            <a:ext cx="838200" cy="2014350"/>
          </a:xfrm>
          <a:prstGeom prst="rect">
            <a:avLst/>
          </a:prstGeom>
          <a:noFill/>
          <a:ln w="9525">
            <a:noFill/>
            <a:miter lim="800000"/>
            <a:headEnd/>
            <a:tailEnd/>
          </a:ln>
        </p:spPr>
      </p:pic>
      <p:pic>
        <p:nvPicPr>
          <p:cNvPr id="28" name="Picture 16" descr="101294_01_Lg"/>
          <p:cNvPicPr>
            <a:picLocks noChangeAspect="1" noChangeArrowheads="1"/>
          </p:cNvPicPr>
          <p:nvPr/>
        </p:nvPicPr>
        <p:blipFill>
          <a:blip r:embed="rId8" cstate="screen"/>
          <a:srcRect/>
          <a:stretch>
            <a:fillRect/>
          </a:stretch>
        </p:blipFill>
        <p:spPr bwMode="auto">
          <a:xfrm>
            <a:off x="3810000" y="1981200"/>
            <a:ext cx="887821" cy="2133598"/>
          </a:xfrm>
          <a:prstGeom prst="rect">
            <a:avLst/>
          </a:prstGeom>
          <a:noFill/>
          <a:ln w="9525">
            <a:noFill/>
            <a:miter lim="800000"/>
            <a:headEnd/>
            <a:tailEnd/>
          </a:ln>
        </p:spPr>
      </p:pic>
      <p:pic>
        <p:nvPicPr>
          <p:cNvPr id="29" name="Picture 16" descr="101294_01_Lg"/>
          <p:cNvPicPr>
            <a:picLocks noChangeAspect="1" noChangeArrowheads="1"/>
          </p:cNvPicPr>
          <p:nvPr/>
        </p:nvPicPr>
        <p:blipFill>
          <a:blip r:embed="rId9" cstate="screen"/>
          <a:srcRect/>
          <a:stretch>
            <a:fillRect/>
          </a:stretch>
        </p:blipFill>
        <p:spPr bwMode="auto">
          <a:xfrm>
            <a:off x="4800600" y="1688727"/>
            <a:ext cx="914400" cy="2197473"/>
          </a:xfrm>
          <a:prstGeom prst="rect">
            <a:avLst/>
          </a:prstGeom>
          <a:noFill/>
          <a:ln w="9525">
            <a:noFill/>
            <a:miter lim="800000"/>
            <a:headEnd/>
            <a:tailEnd/>
          </a:ln>
        </p:spPr>
      </p:pic>
      <p:graphicFrame>
        <p:nvGraphicFramePr>
          <p:cNvPr id="8" name="Content Placeholder 7"/>
          <p:cNvGraphicFramePr>
            <a:graphicFrameLocks noGrp="1"/>
          </p:cNvGraphicFramePr>
          <p:nvPr>
            <p:ph idx="1"/>
          </p:nvPr>
        </p:nvGraphicFramePr>
        <p:xfrm>
          <a:off x="914400" y="2743200"/>
          <a:ext cx="7772400" cy="44196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 name="Title 1"/>
          <p:cNvSpPr>
            <a:spLocks noGrp="1"/>
          </p:cNvSpPr>
          <p:nvPr>
            <p:ph type="title"/>
          </p:nvPr>
        </p:nvSpPr>
        <p:spPr>
          <a:xfrm>
            <a:off x="0" y="0"/>
            <a:ext cx="9144000" cy="1371600"/>
          </a:xfrm>
        </p:spPr>
        <p:txBody>
          <a:bodyPr>
            <a:normAutofit/>
          </a:bodyPr>
          <a:lstStyle/>
          <a:p>
            <a:r>
              <a:rPr lang="en-US" sz="4000" dirty="0" smtClean="0"/>
              <a:t>Texas’ child population </a:t>
            </a:r>
            <a:r>
              <a:rPr lang="en-US" sz="4000" u="sng" dirty="0" smtClean="0"/>
              <a:t>added</a:t>
            </a:r>
            <a:r>
              <a:rPr lang="en-US" sz="4000" dirty="0" smtClean="0"/>
              <a:t> nearly     ONE MILLION Kids</a:t>
            </a:r>
            <a:endParaRPr lang="en-US" sz="4000" dirty="0"/>
          </a:p>
        </p:txBody>
      </p:sp>
      <p:sp>
        <p:nvSpPr>
          <p:cNvPr id="31" name="TextBox 30"/>
          <p:cNvSpPr txBox="1"/>
          <p:nvPr/>
        </p:nvSpPr>
        <p:spPr>
          <a:xfrm>
            <a:off x="5867400" y="5221069"/>
            <a:ext cx="2667000" cy="646331"/>
          </a:xfrm>
          <a:prstGeom prst="rect">
            <a:avLst/>
          </a:prstGeom>
          <a:noFill/>
        </p:spPr>
        <p:txBody>
          <a:bodyPr wrap="square" rtlCol="0">
            <a:spAutoFit/>
          </a:bodyPr>
          <a:lstStyle/>
          <a:p>
            <a:r>
              <a:rPr lang="en-US" sz="3600" dirty="0" smtClean="0"/>
              <a:t>6.9 M</a:t>
            </a:r>
            <a:endParaRPr lang="en-US" sz="3600" dirty="0"/>
          </a:p>
        </p:txBody>
      </p:sp>
      <p:sp>
        <p:nvSpPr>
          <p:cNvPr id="14" name="Rectangle 27"/>
          <p:cNvSpPr>
            <a:spLocks noChangeArrowheads="1"/>
          </p:cNvSpPr>
          <p:nvPr/>
        </p:nvSpPr>
        <p:spPr bwMode="auto">
          <a:xfrm>
            <a:off x="3962400" y="6553200"/>
            <a:ext cx="5181600" cy="307777"/>
          </a:xfrm>
          <a:prstGeom prst="rect">
            <a:avLst/>
          </a:prstGeom>
          <a:noFill/>
          <a:ln w="9525" algn="ctr">
            <a:noFill/>
            <a:miter lim="800000"/>
            <a:headEnd/>
            <a:tailEnd/>
          </a:ln>
        </p:spPr>
        <p:txBody>
          <a:bodyPr wrap="square">
            <a:spAutoFit/>
          </a:bodyPr>
          <a:lstStyle/>
          <a:p>
            <a:pPr algn="r">
              <a:spcBef>
                <a:spcPct val="50000"/>
              </a:spcBef>
            </a:pPr>
            <a:r>
              <a:rPr lang="en-US" sz="1400" b="0" dirty="0"/>
              <a:t>Source: </a:t>
            </a:r>
            <a:r>
              <a:rPr lang="en-US" sz="1400" b="0" dirty="0" smtClean="0"/>
              <a:t>2000 and 2010 Decennial Census data, U.S. Census Bureau</a:t>
            </a:r>
            <a:endParaRPr lang="en-US" sz="1400" b="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36CA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Texas has highest percentage of low-wage jobs in country</a:t>
            </a:r>
            <a:endParaRPr lang="en-US" dirty="0">
              <a:solidFill>
                <a:schemeClr val="bg1"/>
              </a:solidFill>
            </a:endParaRPr>
          </a:p>
        </p:txBody>
      </p:sp>
      <p:graphicFrame>
        <p:nvGraphicFramePr>
          <p:cNvPr id="4" name="Content Placeholder 3"/>
          <p:cNvGraphicFramePr>
            <a:graphicFrameLocks noGrp="1"/>
          </p:cNvGraphicFramePr>
          <p:nvPr>
            <p:ph idx="1"/>
          </p:nvPr>
        </p:nvGraphicFramePr>
        <p:xfrm>
          <a:off x="457200" y="1752600"/>
          <a:ext cx="8229600" cy="4602163"/>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C:\Users\Symbiont\AppData\Local\Microsoft\Windows\Temporary Internet Files\Content.IE5\GKKWSVWC\MP900362846[1].jpg"/>
          <p:cNvPicPr>
            <a:picLocks noChangeAspect="1" noChangeArrowheads="1"/>
          </p:cNvPicPr>
          <p:nvPr/>
        </p:nvPicPr>
        <p:blipFill>
          <a:blip r:embed="rId4" cstate="screen"/>
          <a:srcRect/>
          <a:stretch>
            <a:fillRect/>
          </a:stretch>
        </p:blipFill>
        <p:spPr bwMode="auto">
          <a:xfrm>
            <a:off x="2971800" y="2438400"/>
            <a:ext cx="914400" cy="609600"/>
          </a:xfrm>
          <a:prstGeom prst="rect">
            <a:avLst/>
          </a:prstGeom>
          <a:noFill/>
          <a:ln>
            <a:solidFill>
              <a:srgbClr val="7FB3E7">
                <a:lumMod val="50000"/>
              </a:srgbClr>
            </a:solidFill>
          </a:ln>
        </p:spPr>
      </p:pic>
      <p:pic>
        <p:nvPicPr>
          <p:cNvPr id="6" name="Picture 2" descr="http://knol.google.com/k/-/-/19sn4rqg9958e/8htgho/americanflag.svg.png"/>
          <p:cNvPicPr>
            <a:picLocks noChangeAspect="1" noChangeArrowheads="1"/>
          </p:cNvPicPr>
          <p:nvPr/>
        </p:nvPicPr>
        <p:blipFill>
          <a:blip r:embed="rId5" cstate="screen"/>
          <a:srcRect/>
          <a:stretch>
            <a:fillRect/>
          </a:stretch>
        </p:blipFill>
        <p:spPr bwMode="auto">
          <a:xfrm>
            <a:off x="5029200" y="3886200"/>
            <a:ext cx="1181100" cy="621469"/>
          </a:xfrm>
          <a:prstGeom prst="rect">
            <a:avLst/>
          </a:prstGeom>
          <a:noFill/>
        </p:spPr>
      </p:pic>
      <p:sp>
        <p:nvSpPr>
          <p:cNvPr id="7" name="TextBox 6"/>
          <p:cNvSpPr txBox="1"/>
          <p:nvPr/>
        </p:nvSpPr>
        <p:spPr>
          <a:xfrm>
            <a:off x="0" y="6553200"/>
            <a:ext cx="9144000" cy="369332"/>
          </a:xfrm>
          <a:prstGeom prst="rect">
            <a:avLst/>
          </a:prstGeom>
          <a:noFill/>
        </p:spPr>
        <p:txBody>
          <a:bodyPr wrap="square" rtlCol="0">
            <a:spAutoFit/>
          </a:bodyPr>
          <a:lstStyle/>
          <a:p>
            <a:r>
              <a:rPr lang="en-US" b="0" dirty="0" smtClean="0">
                <a:solidFill>
                  <a:schemeClr val="bg1"/>
                </a:solidFill>
              </a:rPr>
              <a:t>Source: 2010 wage and salary workers, Bureau of Labor Statistics </a:t>
            </a:r>
            <a:endParaRPr lang="en-US" b="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http://gtarealtyagent.files.wordpress.com/2010/11/canada-housing-starts-drop1.jpg?w=630"/>
          <p:cNvPicPr>
            <a:picLocks noChangeAspect="1" noChangeArrowheads="1"/>
          </p:cNvPicPr>
          <p:nvPr/>
        </p:nvPicPr>
        <p:blipFill>
          <a:blip r:embed="rId3" cstate="screen"/>
          <a:srcRect/>
          <a:stretch>
            <a:fillRect/>
          </a:stretch>
        </p:blipFill>
        <p:spPr bwMode="auto">
          <a:xfrm>
            <a:off x="3733800" y="1676399"/>
            <a:ext cx="6267267" cy="5181601"/>
          </a:xfrm>
          <a:prstGeom prst="rect">
            <a:avLst/>
          </a:prstGeom>
          <a:noFill/>
        </p:spPr>
      </p:pic>
      <p:sp>
        <p:nvSpPr>
          <p:cNvPr id="6" name="Title 1"/>
          <p:cNvSpPr>
            <a:spLocks noGrp="1"/>
          </p:cNvSpPr>
          <p:nvPr>
            <p:ph type="title"/>
          </p:nvPr>
        </p:nvSpPr>
        <p:spPr>
          <a:xfrm>
            <a:off x="228600" y="1524000"/>
            <a:ext cx="3581400" cy="4876800"/>
          </a:xfrm>
        </p:spPr>
        <p:txBody>
          <a:bodyPr/>
          <a:lstStyle/>
          <a:p>
            <a:r>
              <a:rPr lang="en-US" sz="4000" b="1" dirty="0" smtClean="0">
                <a:solidFill>
                  <a:srgbClr val="DA0000"/>
                </a:solidFill>
                <a:latin typeface="+mn-lt"/>
              </a:rPr>
              <a:t>53%</a:t>
            </a:r>
            <a:r>
              <a:rPr lang="en-US" sz="4000" dirty="0" smtClean="0">
                <a:solidFill>
                  <a:srgbClr val="236CAF"/>
                </a:solidFill>
                <a:latin typeface="+mn-lt"/>
              </a:rPr>
              <a:t> </a:t>
            </a:r>
            <a:r>
              <a:rPr lang="en-US" sz="4000" dirty="0" smtClean="0">
                <a:latin typeface="+mn-lt"/>
              </a:rPr>
              <a:t/>
            </a:r>
            <a:br>
              <a:rPr lang="en-US" sz="4000" dirty="0" smtClean="0">
                <a:latin typeface="+mn-lt"/>
              </a:rPr>
            </a:br>
            <a:r>
              <a:rPr lang="en-US" sz="4000" dirty="0" smtClean="0">
                <a:latin typeface="+mn-lt"/>
              </a:rPr>
              <a:t>Low-income</a:t>
            </a:r>
            <a:br>
              <a:rPr lang="en-US" sz="4000" dirty="0" smtClean="0">
                <a:latin typeface="+mn-lt"/>
              </a:rPr>
            </a:br>
            <a:r>
              <a:rPr lang="en-US" sz="1800" dirty="0" smtClean="0"/>
              <a:t> </a:t>
            </a:r>
            <a:r>
              <a:rPr lang="en-US" sz="1800" dirty="0" smtClean="0">
                <a:latin typeface="+mn-lt"/>
              </a:rPr>
              <a:t> </a:t>
            </a:r>
            <a:r>
              <a:rPr lang="en-US" sz="4000" dirty="0" smtClean="0">
                <a:latin typeface="+mn-lt"/>
              </a:rPr>
              <a:t/>
            </a:r>
            <a:br>
              <a:rPr lang="en-US" sz="4000" dirty="0" smtClean="0">
                <a:latin typeface="+mn-lt"/>
              </a:rPr>
            </a:br>
            <a:r>
              <a:rPr lang="en-US" sz="4000" dirty="0" smtClean="0">
                <a:latin typeface="+mn-lt"/>
              </a:rPr>
              <a:t>VS.</a:t>
            </a:r>
            <a:br>
              <a:rPr lang="en-US" sz="4000" dirty="0" smtClean="0">
                <a:latin typeface="+mn-lt"/>
              </a:rPr>
            </a:br>
            <a:r>
              <a:rPr lang="en-US" sz="1800" dirty="0" smtClean="0">
                <a:latin typeface="+mn-lt"/>
              </a:rPr>
              <a:t> </a:t>
            </a:r>
            <a:r>
              <a:rPr lang="en-US" sz="4000" dirty="0" smtClean="0">
                <a:latin typeface="+mn-lt"/>
              </a:rPr>
              <a:t/>
            </a:r>
            <a:br>
              <a:rPr lang="en-US" sz="4000" dirty="0" smtClean="0">
                <a:latin typeface="+mn-lt"/>
              </a:rPr>
            </a:br>
            <a:r>
              <a:rPr lang="en-US" sz="4000" b="1" dirty="0" smtClean="0">
                <a:solidFill>
                  <a:srgbClr val="00B050"/>
                </a:solidFill>
                <a:latin typeface="+mn-lt"/>
              </a:rPr>
              <a:t>6%</a:t>
            </a:r>
            <a:r>
              <a:rPr lang="en-US" sz="4000" b="1" dirty="0" smtClean="0">
                <a:solidFill>
                  <a:srgbClr val="00B050"/>
                </a:solidFill>
                <a:effectLst>
                  <a:outerShdw blurRad="38100" dist="38100" dir="2700000" algn="tl">
                    <a:srgbClr val="000000">
                      <a:alpha val="43137"/>
                    </a:srgbClr>
                  </a:outerShdw>
                </a:effectLst>
                <a:latin typeface="+mn-lt"/>
              </a:rPr>
              <a:t>  </a:t>
            </a:r>
            <a:r>
              <a:rPr lang="en-US" sz="4000" b="1" dirty="0" smtClean="0">
                <a:effectLst>
                  <a:outerShdw blurRad="38100" dist="38100" dir="2700000" algn="tl">
                    <a:srgbClr val="000000">
                      <a:alpha val="43137"/>
                    </a:srgbClr>
                  </a:outerShdw>
                </a:effectLst>
                <a:latin typeface="+mn-lt"/>
              </a:rPr>
              <a:t/>
            </a:r>
            <a:br>
              <a:rPr lang="en-US" sz="4000" b="1" dirty="0" smtClean="0">
                <a:effectLst>
                  <a:outerShdw blurRad="38100" dist="38100" dir="2700000" algn="tl">
                    <a:srgbClr val="000000">
                      <a:alpha val="43137"/>
                    </a:srgbClr>
                  </a:outerShdw>
                </a:effectLst>
                <a:latin typeface="+mn-lt"/>
              </a:rPr>
            </a:br>
            <a:r>
              <a:rPr lang="en-US" sz="4000" dirty="0" smtClean="0">
                <a:latin typeface="+mn-lt"/>
              </a:rPr>
              <a:t>Higher income</a:t>
            </a:r>
            <a:endParaRPr lang="en-US" sz="4000" dirty="0">
              <a:latin typeface="+mn-lt"/>
            </a:endParaRPr>
          </a:p>
        </p:txBody>
      </p:sp>
      <p:sp>
        <p:nvSpPr>
          <p:cNvPr id="7" name="TextBox 6"/>
          <p:cNvSpPr txBox="1"/>
          <p:nvPr/>
        </p:nvSpPr>
        <p:spPr>
          <a:xfrm>
            <a:off x="304800" y="228600"/>
            <a:ext cx="8534400" cy="1200329"/>
          </a:xfrm>
          <a:prstGeom prst="rect">
            <a:avLst/>
          </a:prstGeom>
          <a:noFill/>
        </p:spPr>
        <p:txBody>
          <a:bodyPr wrap="square" rtlCol="0">
            <a:spAutoFit/>
          </a:bodyPr>
          <a:lstStyle/>
          <a:p>
            <a:pPr algn="ctr"/>
            <a:r>
              <a:rPr lang="en-US" sz="3600" b="0" dirty="0" smtClean="0">
                <a:latin typeface="+mj-lt"/>
              </a:rPr>
              <a:t>Homeowners spending &gt; 30% of income on housing</a:t>
            </a:r>
            <a:endParaRPr lang="en-US" sz="3600" b="0" dirty="0">
              <a:latin typeface="+mj-lt"/>
            </a:endParaRPr>
          </a:p>
        </p:txBody>
      </p:sp>
      <p:sp>
        <p:nvSpPr>
          <p:cNvPr id="8" name="TextBox 7"/>
          <p:cNvSpPr txBox="1"/>
          <p:nvPr/>
        </p:nvSpPr>
        <p:spPr>
          <a:xfrm>
            <a:off x="0" y="6553200"/>
            <a:ext cx="9144000" cy="369332"/>
          </a:xfrm>
          <a:prstGeom prst="rect">
            <a:avLst/>
          </a:prstGeom>
          <a:noFill/>
        </p:spPr>
        <p:txBody>
          <a:bodyPr wrap="square" rtlCol="0">
            <a:spAutoFit/>
          </a:bodyPr>
          <a:lstStyle/>
          <a:p>
            <a:r>
              <a:rPr lang="en-US" b="0" dirty="0" smtClean="0"/>
              <a:t>Source: CPPP analysis of 2009 ACS data </a:t>
            </a:r>
            <a:endParaRPr lang="en-US"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http://gtarealtyagent.files.wordpress.com/2010/11/canada-housing-starts-drop1.jpg?w=630"/>
          <p:cNvPicPr>
            <a:picLocks noChangeAspect="1" noChangeArrowheads="1"/>
          </p:cNvPicPr>
          <p:nvPr/>
        </p:nvPicPr>
        <p:blipFill>
          <a:blip r:embed="rId3" cstate="screen"/>
          <a:srcRect/>
          <a:stretch>
            <a:fillRect/>
          </a:stretch>
        </p:blipFill>
        <p:spPr bwMode="auto">
          <a:xfrm>
            <a:off x="3733800" y="1676399"/>
            <a:ext cx="6267267" cy="5181601"/>
          </a:xfrm>
          <a:prstGeom prst="rect">
            <a:avLst/>
          </a:prstGeom>
          <a:noFill/>
        </p:spPr>
      </p:pic>
      <p:sp>
        <p:nvSpPr>
          <p:cNvPr id="6" name="Title 1"/>
          <p:cNvSpPr>
            <a:spLocks noGrp="1"/>
          </p:cNvSpPr>
          <p:nvPr>
            <p:ph type="title"/>
          </p:nvPr>
        </p:nvSpPr>
        <p:spPr>
          <a:xfrm>
            <a:off x="228600" y="1524000"/>
            <a:ext cx="3581400" cy="4876800"/>
          </a:xfrm>
        </p:spPr>
        <p:txBody>
          <a:bodyPr/>
          <a:lstStyle/>
          <a:p>
            <a:r>
              <a:rPr lang="en-US" sz="4000" b="1" dirty="0" smtClean="0">
                <a:solidFill>
                  <a:srgbClr val="DA0000"/>
                </a:solidFill>
              </a:rPr>
              <a:t>71%</a:t>
            </a:r>
            <a:r>
              <a:rPr lang="en-US" sz="4000" dirty="0" smtClean="0">
                <a:solidFill>
                  <a:srgbClr val="236CAF"/>
                </a:solidFill>
              </a:rPr>
              <a:t> </a:t>
            </a:r>
            <a:r>
              <a:rPr lang="en-US" sz="4000" dirty="0" smtClean="0"/>
              <a:t/>
            </a:r>
            <a:br>
              <a:rPr lang="en-US" sz="4000" dirty="0" smtClean="0"/>
            </a:br>
            <a:r>
              <a:rPr lang="en-US" sz="4000" dirty="0" smtClean="0"/>
              <a:t>Low-income</a:t>
            </a:r>
            <a:br>
              <a:rPr lang="en-US" sz="4000" dirty="0" smtClean="0"/>
            </a:br>
            <a:r>
              <a:rPr lang="en-US" sz="1800" dirty="0" smtClean="0"/>
              <a:t>  </a:t>
            </a:r>
            <a:r>
              <a:rPr lang="en-US" sz="4000" dirty="0" smtClean="0"/>
              <a:t/>
            </a:r>
            <a:br>
              <a:rPr lang="en-US" sz="4000" dirty="0" smtClean="0"/>
            </a:br>
            <a:r>
              <a:rPr lang="en-US" sz="4000" dirty="0" smtClean="0"/>
              <a:t>VS.</a:t>
            </a:r>
            <a:br>
              <a:rPr lang="en-US" sz="4000" dirty="0" smtClean="0"/>
            </a:br>
            <a:r>
              <a:rPr lang="en-US" sz="1800" dirty="0" smtClean="0"/>
              <a:t> </a:t>
            </a:r>
            <a:r>
              <a:rPr lang="en-US" sz="4000" dirty="0" smtClean="0"/>
              <a:t/>
            </a:r>
            <a:br>
              <a:rPr lang="en-US" sz="4000" dirty="0" smtClean="0"/>
            </a:br>
            <a:r>
              <a:rPr lang="en-US" sz="4000" b="1" dirty="0" smtClean="0">
                <a:solidFill>
                  <a:srgbClr val="00B050"/>
                </a:solidFill>
              </a:rPr>
              <a:t>2%</a:t>
            </a:r>
            <a:r>
              <a:rPr lang="en-US" sz="4000" b="1" dirty="0" smtClean="0">
                <a:solidFill>
                  <a:srgbClr val="00B050"/>
                </a:solidFill>
                <a:effectLst>
                  <a:outerShdw blurRad="38100" dist="38100" dir="2700000" algn="tl">
                    <a:srgbClr val="000000">
                      <a:alpha val="43137"/>
                    </a:srgbClr>
                  </a:outerShdw>
                </a:effectLst>
              </a:rPr>
              <a:t>  </a:t>
            </a: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dirty="0" smtClean="0"/>
              <a:t>Higher income</a:t>
            </a:r>
            <a:endParaRPr lang="en-US" sz="4000" dirty="0">
              <a:latin typeface="+mn-lt"/>
            </a:endParaRPr>
          </a:p>
        </p:txBody>
      </p:sp>
      <p:sp>
        <p:nvSpPr>
          <p:cNvPr id="7" name="TextBox 6"/>
          <p:cNvSpPr txBox="1"/>
          <p:nvPr/>
        </p:nvSpPr>
        <p:spPr>
          <a:xfrm>
            <a:off x="304800" y="228600"/>
            <a:ext cx="8534400" cy="1200329"/>
          </a:xfrm>
          <a:prstGeom prst="rect">
            <a:avLst/>
          </a:prstGeom>
          <a:noFill/>
        </p:spPr>
        <p:txBody>
          <a:bodyPr wrap="square" rtlCol="0">
            <a:spAutoFit/>
          </a:bodyPr>
          <a:lstStyle/>
          <a:p>
            <a:pPr algn="ctr"/>
            <a:r>
              <a:rPr lang="en-US" sz="3600" b="0" dirty="0" smtClean="0">
                <a:latin typeface="+mj-lt"/>
              </a:rPr>
              <a:t>Renters spending &gt; 30% of income on housing</a:t>
            </a:r>
            <a:endParaRPr lang="en-US" sz="3600" b="0" dirty="0">
              <a:latin typeface="+mj-lt"/>
            </a:endParaRPr>
          </a:p>
        </p:txBody>
      </p:sp>
      <p:sp>
        <p:nvSpPr>
          <p:cNvPr id="8" name="TextBox 7"/>
          <p:cNvSpPr txBox="1"/>
          <p:nvPr/>
        </p:nvSpPr>
        <p:spPr>
          <a:xfrm>
            <a:off x="0" y="6553200"/>
            <a:ext cx="9144000" cy="369332"/>
          </a:xfrm>
          <a:prstGeom prst="rect">
            <a:avLst/>
          </a:prstGeom>
          <a:noFill/>
        </p:spPr>
        <p:txBody>
          <a:bodyPr wrap="square" rtlCol="0">
            <a:spAutoFit/>
          </a:bodyPr>
          <a:lstStyle/>
          <a:p>
            <a:r>
              <a:rPr lang="en-US" b="0" dirty="0" smtClean="0"/>
              <a:t>Source: CPPP analysis of 2009 ACS data </a:t>
            </a:r>
            <a:endParaRPr lang="en-US"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TX children affected by foreclosure since 2007</a:t>
            </a:r>
            <a:endParaRPr lang="en-US" dirty="0"/>
          </a:p>
        </p:txBody>
      </p:sp>
      <p:sp>
        <p:nvSpPr>
          <p:cNvPr id="26" name="TextBox 25"/>
          <p:cNvSpPr txBox="1"/>
          <p:nvPr/>
        </p:nvSpPr>
        <p:spPr>
          <a:xfrm>
            <a:off x="0" y="6553200"/>
            <a:ext cx="9144000" cy="369332"/>
          </a:xfrm>
          <a:prstGeom prst="rect">
            <a:avLst/>
          </a:prstGeom>
          <a:noFill/>
        </p:spPr>
        <p:txBody>
          <a:bodyPr wrap="square" rtlCol="0">
            <a:spAutoFit/>
          </a:bodyPr>
          <a:lstStyle/>
          <a:p>
            <a:r>
              <a:rPr lang="en-US" b="0" dirty="0" smtClean="0"/>
              <a:t>Source: Kids Count Data Center </a:t>
            </a:r>
            <a:endParaRPr lang="en-US" b="0" dirty="0"/>
          </a:p>
        </p:txBody>
      </p:sp>
      <p:grpSp>
        <p:nvGrpSpPr>
          <p:cNvPr id="25" name="Group 24"/>
          <p:cNvGrpSpPr/>
          <p:nvPr/>
        </p:nvGrpSpPr>
        <p:grpSpPr>
          <a:xfrm>
            <a:off x="1371600" y="1676400"/>
            <a:ext cx="6629400" cy="4648200"/>
            <a:chOff x="457200" y="1524000"/>
            <a:chExt cx="7772400" cy="4876800"/>
          </a:xfrm>
          <a:solidFill>
            <a:srgbClr val="236CAF"/>
          </a:solidFill>
        </p:grpSpPr>
        <p:sp>
          <p:nvSpPr>
            <p:cNvPr id="19" name="Isosceles Triangle 18"/>
            <p:cNvSpPr/>
            <p:nvPr/>
          </p:nvSpPr>
          <p:spPr bwMode="auto">
            <a:xfrm>
              <a:off x="457200" y="1524000"/>
              <a:ext cx="7772400" cy="2590800"/>
            </a:xfrm>
            <a:prstGeom prst="triangl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1828800" y="4851579"/>
              <a:ext cx="5029200" cy="1549221"/>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1828800" y="3228586"/>
              <a:ext cx="5029200" cy="1549221"/>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3" name="TextBox 22"/>
            <p:cNvSpPr txBox="1"/>
            <p:nvPr/>
          </p:nvSpPr>
          <p:spPr>
            <a:xfrm>
              <a:off x="2630557" y="3597448"/>
              <a:ext cx="3498574" cy="923330"/>
            </a:xfrm>
            <a:prstGeom prst="rect">
              <a:avLst/>
            </a:prstGeom>
            <a:grpFill/>
          </p:spPr>
          <p:txBody>
            <a:bodyPr wrap="square" rtlCol="0">
              <a:spAutoFit/>
            </a:bodyPr>
            <a:lstStyle/>
            <a:p>
              <a:pPr algn="ctr"/>
              <a:r>
                <a:rPr lang="en-US" sz="5400" dirty="0" smtClean="0">
                  <a:solidFill>
                    <a:schemeClr val="bg1"/>
                  </a:solidFill>
                </a:rPr>
                <a:t>281,000</a:t>
              </a:r>
              <a:endParaRPr lang="en-US" sz="5400" dirty="0">
                <a:solidFill>
                  <a:schemeClr val="bg1"/>
                </a:solidFill>
              </a:endParaRPr>
            </a:p>
          </p:txBody>
        </p:sp>
        <p:sp>
          <p:nvSpPr>
            <p:cNvPr id="24" name="TextBox 23"/>
            <p:cNvSpPr txBox="1"/>
            <p:nvPr/>
          </p:nvSpPr>
          <p:spPr>
            <a:xfrm>
              <a:off x="2630557" y="5138023"/>
              <a:ext cx="3498574" cy="923330"/>
            </a:xfrm>
            <a:prstGeom prst="rect">
              <a:avLst/>
            </a:prstGeom>
            <a:grpFill/>
          </p:spPr>
          <p:txBody>
            <a:bodyPr wrap="square" rtlCol="0">
              <a:spAutoFit/>
            </a:bodyPr>
            <a:lstStyle/>
            <a:p>
              <a:pPr algn="ctr"/>
              <a:r>
                <a:rPr lang="en-US" sz="5400" dirty="0" smtClean="0">
                  <a:solidFill>
                    <a:schemeClr val="bg1"/>
                  </a:solidFill>
                </a:rPr>
                <a:t>3%</a:t>
              </a:r>
              <a:endParaRPr lang="en-US" sz="5400" dirty="0">
                <a:solidFill>
                  <a:schemeClr val="bg1"/>
                </a:solidFill>
              </a:endParaRPr>
            </a:p>
          </p:txBody>
        </p:sp>
        <p:sp>
          <p:nvSpPr>
            <p:cNvPr id="22" name="Rectangle 21"/>
            <p:cNvSpPr/>
            <p:nvPr/>
          </p:nvSpPr>
          <p:spPr bwMode="auto">
            <a:xfrm>
              <a:off x="5715000" y="2133600"/>
              <a:ext cx="914400" cy="9906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a:effectLst/>
        </p:spPr>
      </p:pic>
      <p:sp>
        <p:nvSpPr>
          <p:cNvPr id="4" name="Title 3"/>
          <p:cNvSpPr>
            <a:spLocks noGrp="1"/>
          </p:cNvSpPr>
          <p:nvPr>
            <p:ph type="ctrTitle"/>
          </p:nvPr>
        </p:nvSpPr>
        <p:spPr>
          <a:xfrm>
            <a:off x="152400" y="304800"/>
            <a:ext cx="4876800" cy="2133600"/>
          </a:xfrm>
        </p:spPr>
        <p:txBody>
          <a:bodyPr/>
          <a:lstStyle/>
          <a:p>
            <a:r>
              <a:rPr lang="en-US" sz="4000" dirty="0" smtClean="0"/>
              <a:t>How does this ongoing economic stress affect our kids?</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18434" name="Title 3"/>
          <p:cNvSpPr>
            <a:spLocks noGrp="1"/>
          </p:cNvSpPr>
          <p:nvPr>
            <p:ph type="ctrTitle"/>
          </p:nvPr>
        </p:nvSpPr>
        <p:spPr/>
        <p:txBody>
          <a:bodyPr/>
          <a:lstStyle/>
          <a:p>
            <a:r>
              <a:rPr lang="en-US" dirty="0" smtClean="0">
                <a:solidFill>
                  <a:schemeClr val="bg1"/>
                </a:solidFill>
              </a:rPr>
              <a:t>http://datacenter.kidscount.org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36CAF"/>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048000"/>
            <a:ext cx="7772400" cy="1470025"/>
          </a:xfrm>
        </p:spPr>
        <p:txBody>
          <a:bodyPr/>
          <a:lstStyle/>
          <a:p>
            <a:r>
              <a:rPr lang="en-US" sz="4800" dirty="0" smtClean="0">
                <a:solidFill>
                  <a:schemeClr val="bg1"/>
                </a:solidFill>
              </a:rPr>
              <a:t>What’s happening?</a:t>
            </a:r>
            <a:endParaRPr lang="en-US" sz="4800" dirty="0">
              <a:solidFill>
                <a:schemeClr val="bg1"/>
              </a:solidFill>
            </a:endParaRPr>
          </a:p>
        </p:txBody>
      </p:sp>
      <p:pic>
        <p:nvPicPr>
          <p:cNvPr id="59394" name="Picture 2"/>
          <p:cNvPicPr>
            <a:picLocks noChangeAspect="1" noChangeArrowheads="1"/>
          </p:cNvPicPr>
          <p:nvPr/>
        </p:nvPicPr>
        <p:blipFill>
          <a:blip r:embed="rId3" cstate="screen"/>
          <a:srcRect b="7692"/>
          <a:stretch>
            <a:fillRect/>
          </a:stretch>
        </p:blipFill>
        <p:spPr bwMode="auto">
          <a:xfrm>
            <a:off x="0" y="0"/>
            <a:ext cx="9142413" cy="1600200"/>
          </a:xfrm>
          <a:prstGeom prst="rect">
            <a:avLst/>
          </a:prstGeom>
          <a:noFill/>
          <a:ln w="9525">
            <a:noFill/>
            <a:miter lim="800000"/>
            <a:headEnd/>
            <a:tailEnd/>
          </a:ln>
        </p:spPr>
      </p:pic>
      <p:pic>
        <p:nvPicPr>
          <p:cNvPr id="5" name="Picture 2"/>
          <p:cNvPicPr>
            <a:picLocks noChangeAspect="1" noChangeArrowheads="1"/>
          </p:cNvPicPr>
          <p:nvPr/>
        </p:nvPicPr>
        <p:blipFill>
          <a:blip r:embed="rId4" cstate="screen"/>
          <a:srcRect/>
          <a:stretch>
            <a:fillRect/>
          </a:stretch>
        </p:blipFill>
        <p:spPr bwMode="auto">
          <a:xfrm flipV="1">
            <a:off x="1587" y="1524000"/>
            <a:ext cx="9142413" cy="457200"/>
          </a:xfrm>
          <a:prstGeom prst="rect">
            <a:avLst/>
          </a:prstGeom>
          <a:noFill/>
          <a:ln w="9525">
            <a:noFill/>
            <a:miter lim="800000"/>
            <a:headEnd/>
            <a:tailEnd/>
          </a:ln>
        </p:spPr>
      </p:pic>
      <p:pic>
        <p:nvPicPr>
          <p:cNvPr id="6" name="Picture 5" descr="Still_Logo.jpg"/>
          <p:cNvPicPr>
            <a:picLocks noChangeAspect="1"/>
          </p:cNvPicPr>
          <p:nvPr/>
        </p:nvPicPr>
        <p:blipFill>
          <a:blip r:embed="rId5" cstate="screen"/>
          <a:srcRect/>
          <a:stretch>
            <a:fillRect/>
          </a:stretch>
        </p:blipFill>
        <p:spPr>
          <a:xfrm>
            <a:off x="3556000" y="5105400"/>
            <a:ext cx="1930400" cy="14478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36CAF"/>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048000"/>
            <a:ext cx="7772400" cy="1470025"/>
          </a:xfrm>
        </p:spPr>
        <p:txBody>
          <a:bodyPr/>
          <a:lstStyle/>
          <a:p>
            <a:r>
              <a:rPr lang="en-US" sz="4800" dirty="0" smtClean="0">
                <a:solidFill>
                  <a:schemeClr val="bg1"/>
                </a:solidFill>
              </a:rPr>
              <a:t>We have a work-support system that doesn’t support work.</a:t>
            </a:r>
            <a:endParaRPr lang="en-US" sz="4800" dirty="0">
              <a:solidFill>
                <a:schemeClr val="bg1"/>
              </a:solidFill>
            </a:endParaRPr>
          </a:p>
        </p:txBody>
      </p:sp>
      <p:pic>
        <p:nvPicPr>
          <p:cNvPr id="59394" name="Picture 2"/>
          <p:cNvPicPr>
            <a:picLocks noChangeAspect="1" noChangeArrowheads="1"/>
          </p:cNvPicPr>
          <p:nvPr/>
        </p:nvPicPr>
        <p:blipFill>
          <a:blip r:embed="rId3" cstate="screen"/>
          <a:srcRect b="7692"/>
          <a:stretch>
            <a:fillRect/>
          </a:stretch>
        </p:blipFill>
        <p:spPr bwMode="auto">
          <a:xfrm>
            <a:off x="0" y="0"/>
            <a:ext cx="9142413" cy="1600200"/>
          </a:xfrm>
          <a:prstGeom prst="rect">
            <a:avLst/>
          </a:prstGeom>
          <a:noFill/>
          <a:ln w="9525">
            <a:noFill/>
            <a:miter lim="800000"/>
            <a:headEnd/>
            <a:tailEnd/>
          </a:ln>
        </p:spPr>
      </p:pic>
      <p:pic>
        <p:nvPicPr>
          <p:cNvPr id="5" name="Picture 2"/>
          <p:cNvPicPr>
            <a:picLocks noChangeAspect="1" noChangeArrowheads="1"/>
          </p:cNvPicPr>
          <p:nvPr/>
        </p:nvPicPr>
        <p:blipFill>
          <a:blip r:embed="rId4" cstate="screen"/>
          <a:srcRect/>
          <a:stretch>
            <a:fillRect/>
          </a:stretch>
        </p:blipFill>
        <p:spPr bwMode="auto">
          <a:xfrm flipV="1">
            <a:off x="1587" y="1524000"/>
            <a:ext cx="9142413" cy="457200"/>
          </a:xfrm>
          <a:prstGeom prst="rect">
            <a:avLst/>
          </a:prstGeom>
          <a:noFill/>
          <a:ln w="9525">
            <a:noFill/>
            <a:miter lim="800000"/>
            <a:headEnd/>
            <a:tailEnd/>
          </a:ln>
        </p:spPr>
      </p:pic>
      <p:pic>
        <p:nvPicPr>
          <p:cNvPr id="6" name="Picture 5" descr="Still_Logo.jpg"/>
          <p:cNvPicPr>
            <a:picLocks noChangeAspect="1"/>
          </p:cNvPicPr>
          <p:nvPr/>
        </p:nvPicPr>
        <p:blipFill>
          <a:blip r:embed="rId5" cstate="screen"/>
          <a:srcRect/>
          <a:stretch>
            <a:fillRect/>
          </a:stretch>
        </p:blipFill>
        <p:spPr>
          <a:xfrm>
            <a:off x="3556000" y="5105400"/>
            <a:ext cx="1930400" cy="14478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4267200" cy="1143000"/>
          </a:xfrm>
        </p:spPr>
        <p:txBody>
          <a:bodyPr/>
          <a:lstStyle/>
          <a:p>
            <a:r>
              <a:rPr lang="en-US" dirty="0" smtClean="0">
                <a:solidFill>
                  <a:schemeClr val="tx1"/>
                </a:solidFill>
                <a:effectLst>
                  <a:outerShdw blurRad="38100" dist="38100" dir="2700000" algn="tl">
                    <a:srgbClr val="000000">
                      <a:alpha val="43137"/>
                    </a:srgbClr>
                  </a:outerShdw>
                </a:effectLst>
              </a:rPr>
              <a:t>Unemployment Insurance Inadequate</a:t>
            </a:r>
            <a:endParaRPr lang="en-US"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36CAF"/>
        </a:solidFill>
        <a:effectLst/>
      </p:bgPr>
    </p:bg>
    <p:spTree>
      <p:nvGrpSpPr>
        <p:cNvPr id="1" name=""/>
        <p:cNvGrpSpPr/>
        <p:nvPr/>
      </p:nvGrpSpPr>
      <p:grpSpPr>
        <a:xfrm>
          <a:off x="0" y="0"/>
          <a:ext cx="0" cy="0"/>
          <a:chOff x="0" y="0"/>
          <a:chExt cx="0" cy="0"/>
        </a:xfrm>
      </p:grpSpPr>
      <p:sp>
        <p:nvSpPr>
          <p:cNvPr id="19458" name="Rectangle 5"/>
          <p:cNvSpPr>
            <a:spLocks noGrp="1" noChangeArrowheads="1"/>
          </p:cNvSpPr>
          <p:nvPr>
            <p:ph type="title" idx="4294967295"/>
          </p:nvPr>
        </p:nvSpPr>
        <p:spPr>
          <a:xfrm>
            <a:off x="457200" y="228600"/>
            <a:ext cx="8229600" cy="1143000"/>
          </a:xfrm>
        </p:spPr>
        <p:txBody>
          <a:bodyPr>
            <a:noAutofit/>
          </a:bodyPr>
          <a:lstStyle/>
          <a:p>
            <a:r>
              <a:rPr lang="en-US" sz="3200" dirty="0" smtClean="0">
                <a:solidFill>
                  <a:schemeClr val="bg1"/>
                </a:solidFill>
              </a:rPr>
              <a:t>Texas Has Highest Rate of Uninsured Children in the Nation Eleven Years Running</a:t>
            </a:r>
          </a:p>
        </p:txBody>
      </p:sp>
      <p:graphicFrame>
        <p:nvGraphicFramePr>
          <p:cNvPr id="5" name="Object 5"/>
          <p:cNvGraphicFramePr>
            <a:graphicFrameLocks noGrp="1" noChangeAspect="1"/>
          </p:cNvGraphicFramePr>
          <p:nvPr>
            <p:ph idx="1"/>
          </p:nvPr>
        </p:nvGraphicFramePr>
        <p:xfrm>
          <a:off x="228600" y="1295400"/>
          <a:ext cx="8686800" cy="4986338"/>
        </p:xfrm>
        <a:graphic>
          <a:graphicData uri="http://schemas.openxmlformats.org/drawingml/2006/chart">
            <c:chart xmlns:c="http://schemas.openxmlformats.org/drawingml/2006/chart" xmlns:r="http://schemas.openxmlformats.org/officeDocument/2006/relationships" r:id="rId3"/>
          </a:graphicData>
        </a:graphic>
      </p:graphicFrame>
      <p:sp>
        <p:nvSpPr>
          <p:cNvPr id="19460" name="Text Box 6"/>
          <p:cNvSpPr txBox="1">
            <a:spLocks noChangeArrowheads="1"/>
          </p:cNvSpPr>
          <p:nvPr/>
        </p:nvSpPr>
        <p:spPr bwMode="auto">
          <a:xfrm>
            <a:off x="0" y="6519863"/>
            <a:ext cx="9144000" cy="338137"/>
          </a:xfrm>
          <a:prstGeom prst="rect">
            <a:avLst/>
          </a:prstGeom>
          <a:noFill/>
          <a:ln w="9525" algn="ctr">
            <a:noFill/>
            <a:miter lim="800000"/>
            <a:headEnd/>
            <a:tailEnd/>
          </a:ln>
        </p:spPr>
        <p:txBody>
          <a:bodyPr>
            <a:spAutoFit/>
          </a:bodyPr>
          <a:lstStyle/>
          <a:p>
            <a:pPr>
              <a:spcBef>
                <a:spcPct val="50000"/>
              </a:spcBef>
            </a:pPr>
            <a:r>
              <a:rPr lang="en-US" sz="1600" b="0" dirty="0">
                <a:solidFill>
                  <a:schemeClr val="bg1"/>
                </a:solidFill>
              </a:rPr>
              <a:t>Source: Kids 0-18, KIDS COUNT State-Level Data Online, Annie E. Casey Foundation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alpha val="97000"/>
          </a:schemeClr>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304800"/>
            <a:ext cx="9144000" cy="1143000"/>
          </a:xfrm>
        </p:spPr>
        <p:txBody>
          <a:bodyPr/>
          <a:lstStyle/>
          <a:p>
            <a:r>
              <a:rPr lang="en-US" sz="4000" dirty="0" smtClean="0">
                <a:solidFill>
                  <a:schemeClr val="bg1"/>
                </a:solidFill>
              </a:rPr>
              <a:t>Texas Ties for Worst Rate of </a:t>
            </a:r>
            <a:br>
              <a:rPr lang="en-US" sz="4000" dirty="0" smtClean="0">
                <a:solidFill>
                  <a:schemeClr val="bg1"/>
                </a:solidFill>
              </a:rPr>
            </a:br>
            <a:r>
              <a:rPr lang="en-US" sz="4000" dirty="0" smtClean="0">
                <a:solidFill>
                  <a:schemeClr val="bg1"/>
                </a:solidFill>
              </a:rPr>
              <a:t>Child Food Insecurity</a:t>
            </a:r>
          </a:p>
        </p:txBody>
      </p:sp>
      <p:sp>
        <p:nvSpPr>
          <p:cNvPr id="41987" name="Rectangle 3"/>
          <p:cNvSpPr>
            <a:spLocks noChangeArrowheads="1"/>
          </p:cNvSpPr>
          <p:nvPr/>
        </p:nvSpPr>
        <p:spPr bwMode="auto">
          <a:xfrm>
            <a:off x="0" y="6546850"/>
            <a:ext cx="9144000" cy="311150"/>
          </a:xfrm>
          <a:prstGeom prst="rect">
            <a:avLst/>
          </a:prstGeom>
          <a:solidFill>
            <a:schemeClr val="tx1"/>
          </a:solidFill>
          <a:ln w="9525" algn="ctr">
            <a:noFill/>
            <a:miter lim="800000"/>
            <a:headEnd/>
            <a:tailEnd/>
          </a:ln>
        </p:spPr>
        <p:txBody>
          <a:bodyPr>
            <a:spAutoFit/>
          </a:bodyPr>
          <a:lstStyle/>
          <a:p>
            <a:pPr>
              <a:lnSpc>
                <a:spcPct val="80000"/>
              </a:lnSpc>
              <a:spcBef>
                <a:spcPct val="50000"/>
              </a:spcBef>
            </a:pPr>
            <a:r>
              <a:rPr lang="en-US" b="0" dirty="0">
                <a:solidFill>
                  <a:schemeClr val="bg1"/>
                </a:solidFill>
              </a:rPr>
              <a:t>Source: 2006-2008 Current Population Survey, Kids Count Data Center</a:t>
            </a:r>
          </a:p>
        </p:txBody>
      </p:sp>
      <p:pic>
        <p:nvPicPr>
          <p:cNvPr id="41988" name="Picture 2" descr="http://www.unitedwaywinecountry.org/files/Crisis_Piercing_Eyes_Photos.jpg"/>
          <p:cNvPicPr>
            <a:picLocks noChangeAspect="1" noChangeArrowheads="1"/>
          </p:cNvPicPr>
          <p:nvPr/>
        </p:nvPicPr>
        <p:blipFill>
          <a:blip r:embed="rId3" cstate="screen"/>
          <a:srcRect/>
          <a:stretch>
            <a:fillRect/>
          </a:stretch>
        </p:blipFill>
        <p:spPr bwMode="auto">
          <a:xfrm>
            <a:off x="0" y="1752600"/>
            <a:ext cx="3581400" cy="4762500"/>
          </a:xfrm>
          <a:prstGeom prst="rect">
            <a:avLst/>
          </a:prstGeom>
          <a:noFill/>
          <a:ln w="9525">
            <a:noFill/>
            <a:miter lim="800000"/>
            <a:headEnd/>
            <a:tailEnd/>
          </a:ln>
        </p:spPr>
      </p:pic>
      <p:sp>
        <p:nvSpPr>
          <p:cNvPr id="7" name="Rectangle 3"/>
          <p:cNvSpPr txBox="1">
            <a:spLocks noChangeArrowheads="1"/>
          </p:cNvSpPr>
          <p:nvPr/>
        </p:nvSpPr>
        <p:spPr bwMode="auto">
          <a:xfrm>
            <a:off x="3733800" y="1905000"/>
            <a:ext cx="5257800" cy="4343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3200" b="0" kern="0" dirty="0">
                <a:solidFill>
                  <a:schemeClr val="bg1"/>
                </a:solidFill>
                <a:latin typeface="+mn-lt"/>
              </a:rPr>
              <a:t>1.6 Million (24%)</a:t>
            </a:r>
          </a:p>
          <a:p>
            <a:pPr marL="342900" indent="-342900" eaLnBrk="0" hangingPunct="0">
              <a:spcBef>
                <a:spcPct val="20000"/>
              </a:spcBef>
              <a:buFontTx/>
              <a:buChar char="•"/>
              <a:defRPr/>
            </a:pPr>
            <a:endParaRPr lang="en-US" b="0" kern="0" dirty="0">
              <a:solidFill>
                <a:schemeClr val="bg1"/>
              </a:solidFill>
              <a:latin typeface="+mn-lt"/>
            </a:endParaRPr>
          </a:p>
          <a:p>
            <a:pPr marL="342900" indent="-342900" eaLnBrk="0" hangingPunct="0">
              <a:spcBef>
                <a:spcPct val="20000"/>
              </a:spcBef>
              <a:buFontTx/>
              <a:buChar char="•"/>
              <a:defRPr/>
            </a:pPr>
            <a:r>
              <a:rPr lang="en-US" sz="3200" b="0" kern="0" dirty="0">
                <a:solidFill>
                  <a:schemeClr val="bg1"/>
                </a:solidFill>
                <a:latin typeface="+mn-lt"/>
              </a:rPr>
              <a:t>Hungry children:</a:t>
            </a:r>
          </a:p>
          <a:p>
            <a:pPr marL="742950" lvl="1" indent="-285750" eaLnBrk="0" hangingPunct="0">
              <a:spcBef>
                <a:spcPct val="20000"/>
              </a:spcBef>
              <a:buFontTx/>
              <a:buChar char="–"/>
              <a:defRPr/>
            </a:pPr>
            <a:r>
              <a:rPr lang="en-US" sz="2800" b="0" kern="0" dirty="0">
                <a:solidFill>
                  <a:schemeClr val="bg1"/>
                </a:solidFill>
                <a:latin typeface="+mn-lt"/>
              </a:rPr>
              <a:t>Miss more school</a:t>
            </a:r>
          </a:p>
          <a:p>
            <a:pPr marL="742950" lvl="1" indent="-285750" eaLnBrk="0" hangingPunct="0">
              <a:spcBef>
                <a:spcPct val="20000"/>
              </a:spcBef>
              <a:buFontTx/>
              <a:buChar char="–"/>
              <a:defRPr/>
            </a:pPr>
            <a:r>
              <a:rPr lang="en-US" sz="2800" b="0" kern="0" dirty="0">
                <a:solidFill>
                  <a:schemeClr val="bg1"/>
                </a:solidFill>
                <a:latin typeface="+mn-lt"/>
              </a:rPr>
              <a:t>Less attentive</a:t>
            </a:r>
          </a:p>
          <a:p>
            <a:pPr marL="742950" lvl="1" indent="-285750" eaLnBrk="0" hangingPunct="0">
              <a:spcBef>
                <a:spcPct val="20000"/>
              </a:spcBef>
              <a:buFontTx/>
              <a:buChar char="–"/>
              <a:defRPr/>
            </a:pPr>
            <a:r>
              <a:rPr lang="en-US" sz="2800" b="0" kern="0" dirty="0">
                <a:solidFill>
                  <a:schemeClr val="bg1"/>
                </a:solidFill>
                <a:latin typeface="+mn-lt"/>
              </a:rPr>
              <a:t>More likely to fail and be held back</a:t>
            </a:r>
          </a:p>
          <a:p>
            <a:pPr marL="742950" lvl="1" indent="-285750" eaLnBrk="0" hangingPunct="0">
              <a:spcBef>
                <a:spcPct val="20000"/>
              </a:spcBef>
              <a:buFontTx/>
              <a:buChar char="–"/>
              <a:defRPr/>
            </a:pPr>
            <a:r>
              <a:rPr lang="en-US" sz="2800" b="0" kern="0" dirty="0">
                <a:solidFill>
                  <a:schemeClr val="bg1"/>
                </a:solidFill>
                <a:latin typeface="+mn-lt"/>
              </a:rPr>
              <a:t>More likely to drop out</a:t>
            </a:r>
          </a:p>
          <a:p>
            <a:pPr marL="342900" indent="-342900" eaLnBrk="0" hangingPunct="0">
              <a:spcBef>
                <a:spcPct val="20000"/>
              </a:spcBef>
              <a:buFontTx/>
              <a:buChar char="•"/>
              <a:defRPr/>
            </a:pPr>
            <a:endParaRPr lang="en-US" sz="3200" b="0" kern="0" dirty="0">
              <a:solidFill>
                <a:schemeClr val="bg1"/>
              </a:solidFill>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dirty="0" smtClean="0">
                <a:solidFill>
                  <a:schemeClr val="bg1"/>
                </a:solidFill>
              </a:rPr>
              <a:t>Texas is 5</a:t>
            </a:r>
            <a:r>
              <a:rPr lang="en-US" baseline="30000" dirty="0" smtClean="0">
                <a:solidFill>
                  <a:schemeClr val="bg1"/>
                </a:solidFill>
              </a:rPr>
              <a:t>th</a:t>
            </a:r>
            <a:r>
              <a:rPr lang="en-US" dirty="0" smtClean="0">
                <a:solidFill>
                  <a:schemeClr val="bg1"/>
                </a:solidFill>
              </a:rPr>
              <a:t> lowest in per pupil expenditures in 2011</a:t>
            </a:r>
            <a:endParaRPr lang="en-US" dirty="0">
              <a:solidFill>
                <a:schemeClr val="bg1"/>
              </a:solidFill>
            </a:endParaRPr>
          </a:p>
        </p:txBody>
      </p:sp>
      <p:sp>
        <p:nvSpPr>
          <p:cNvPr id="4" name="Title 1"/>
          <p:cNvSpPr txBox="1">
            <a:spLocks/>
          </p:cNvSpPr>
          <p:nvPr/>
        </p:nvSpPr>
        <p:spPr bwMode="auto">
          <a:xfrm>
            <a:off x="762000" y="2438400"/>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bg1"/>
                </a:solidFill>
                <a:effectLst/>
                <a:uLnTx/>
                <a:uFillTx/>
                <a:latin typeface="+mj-lt"/>
                <a:ea typeface="+mj-ea"/>
                <a:cs typeface="+mj-cs"/>
              </a:rPr>
              <a:t>Underfunded public education by $4 Billion for 2012-13</a:t>
            </a:r>
            <a:endParaRPr kumimoji="0" lang="en-US" sz="4400" b="0"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ChangeAspect="1" noChangeArrowheads="1"/>
          </p:cNvPicPr>
          <p:nvPr/>
        </p:nvPicPr>
        <p:blipFill>
          <a:blip r:embed="rId3" cstate="screen"/>
          <a:srcRect/>
          <a:stretch>
            <a:fillRect/>
          </a:stretch>
        </p:blipFill>
        <p:spPr bwMode="auto">
          <a:xfrm>
            <a:off x="1066800" y="1193800"/>
            <a:ext cx="7391400" cy="5664200"/>
          </a:xfrm>
          <a:prstGeom prst="rect">
            <a:avLst/>
          </a:prstGeom>
          <a:noFill/>
          <a:ln w="9525">
            <a:noFill/>
            <a:miter lim="800000"/>
            <a:headEnd/>
            <a:tailEnd/>
          </a:ln>
        </p:spPr>
      </p:pic>
      <p:sp>
        <p:nvSpPr>
          <p:cNvPr id="49156" name="Title 7"/>
          <p:cNvSpPr>
            <a:spLocks noGrp="1"/>
          </p:cNvSpPr>
          <p:nvPr>
            <p:ph type="title"/>
          </p:nvPr>
        </p:nvSpPr>
        <p:spPr/>
        <p:txBody>
          <a:bodyPr/>
          <a:lstStyle/>
          <a:p>
            <a:r>
              <a:rPr lang="en-US" sz="3600" smtClean="0"/>
              <a:t>Texas is in the bottom quarter of states for reading proficiency</a:t>
            </a:r>
          </a:p>
        </p:txBody>
      </p:sp>
      <p:sp>
        <p:nvSpPr>
          <p:cNvPr id="49157" name="TextBox 8"/>
          <p:cNvSpPr txBox="1">
            <a:spLocks noChangeArrowheads="1"/>
          </p:cNvSpPr>
          <p:nvPr/>
        </p:nvSpPr>
        <p:spPr bwMode="auto">
          <a:xfrm>
            <a:off x="3886200" y="4648200"/>
            <a:ext cx="1066800" cy="369888"/>
          </a:xfrm>
          <a:prstGeom prst="rect">
            <a:avLst/>
          </a:prstGeom>
          <a:solidFill>
            <a:schemeClr val="accent1"/>
          </a:solidFill>
          <a:ln w="9525">
            <a:noFill/>
            <a:miter lim="800000"/>
            <a:headEnd/>
            <a:tailEnd/>
          </a:ln>
        </p:spPr>
        <p:txBody>
          <a:bodyPr>
            <a:spAutoFit/>
          </a:bodyPr>
          <a:lstStyle/>
          <a:p>
            <a:pPr algn="ctr">
              <a:spcBef>
                <a:spcPct val="50000"/>
              </a:spcBef>
            </a:pPr>
            <a:r>
              <a:rPr lang="en-US"/>
              <a:t>TX 72%</a:t>
            </a:r>
          </a:p>
        </p:txBody>
      </p:sp>
      <p:sp>
        <p:nvSpPr>
          <p:cNvPr id="6" name="Rectangle 3"/>
          <p:cNvSpPr>
            <a:spLocks noChangeArrowheads="1"/>
          </p:cNvSpPr>
          <p:nvPr/>
        </p:nvSpPr>
        <p:spPr bwMode="auto">
          <a:xfrm>
            <a:off x="0" y="6644890"/>
            <a:ext cx="9144000" cy="289310"/>
          </a:xfrm>
          <a:prstGeom prst="rect">
            <a:avLst/>
          </a:prstGeom>
          <a:noFill/>
          <a:ln w="9525" algn="ctr">
            <a:noFill/>
            <a:miter lim="800000"/>
            <a:headEnd/>
            <a:tailEnd/>
          </a:ln>
        </p:spPr>
        <p:txBody>
          <a:bodyPr>
            <a:spAutoFit/>
          </a:bodyPr>
          <a:lstStyle/>
          <a:p>
            <a:pPr>
              <a:lnSpc>
                <a:spcPct val="80000"/>
              </a:lnSpc>
              <a:spcBef>
                <a:spcPct val="50000"/>
              </a:spcBef>
            </a:pPr>
            <a:r>
              <a:rPr lang="en-US" sz="1600" b="0" dirty="0"/>
              <a:t>Source: Annie E. Casey Foundation, National KIDS COUNT Report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36CA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solidFill>
                  <a:schemeClr val="bg1"/>
                </a:solidFill>
              </a:rPr>
              <a:t>Texas has a regressive tax policy</a:t>
            </a:r>
            <a:r>
              <a:rPr lang="en-US" dirty="0" smtClean="0">
                <a:solidFill>
                  <a:schemeClr val="bg1"/>
                </a:solidFill>
              </a:rPr>
              <a:t/>
            </a:r>
            <a:br>
              <a:rPr lang="en-US" dirty="0" smtClean="0">
                <a:solidFill>
                  <a:schemeClr val="bg1"/>
                </a:solidFill>
              </a:rPr>
            </a:br>
            <a:r>
              <a:rPr lang="en-US" sz="2400" dirty="0" smtClean="0">
                <a:solidFill>
                  <a:schemeClr val="bg1"/>
                </a:solidFill>
              </a:rPr>
              <a:t>Households With the Lowest Income 
Pay the Highest Percentage in State and Local Taxes</a:t>
            </a:r>
            <a:endParaRPr lang="en-US" dirty="0">
              <a:solidFill>
                <a:schemeClr val="bg1"/>
              </a:solidFill>
            </a:endParaRPr>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6324600"/>
            <a:ext cx="8991600" cy="523220"/>
          </a:xfrm>
          <a:prstGeom prst="rect">
            <a:avLst/>
          </a:prstGeom>
          <a:noFill/>
        </p:spPr>
        <p:txBody>
          <a:bodyPr wrap="square">
            <a:spAutoFit/>
          </a:bodyPr>
          <a:lstStyle/>
          <a:p>
            <a:pPr marL="798513" indent="-798513">
              <a:spcBef>
                <a:spcPct val="50000"/>
              </a:spcBef>
              <a:defRPr/>
            </a:pPr>
            <a:r>
              <a:rPr lang="en-US" sz="1400" b="0" dirty="0" smtClean="0">
                <a:solidFill>
                  <a:schemeClr val="bg1"/>
                </a:solidFill>
                <a:latin typeface="+mn-lt"/>
              </a:rPr>
              <a:t>Source: </a:t>
            </a:r>
            <a:r>
              <a:rPr lang="en-US" sz="1400" b="0" dirty="0" smtClean="0">
                <a:solidFill>
                  <a:schemeClr val="bg1"/>
                </a:solidFill>
              </a:rPr>
              <a:t>Percentage of Household Income Paid in Taxes by quintiles, </a:t>
            </a:r>
            <a:r>
              <a:rPr lang="en-US" sz="1400" b="0" dirty="0" smtClean="0">
                <a:solidFill>
                  <a:schemeClr val="bg1"/>
                </a:solidFill>
                <a:latin typeface="+mn-lt"/>
              </a:rPr>
              <a:t>Tax Incidence Report, State Comptroller, 2011</a:t>
            </a:r>
            <a:r>
              <a:rPr lang="en-US" sz="1400" b="0" dirty="0" smtClean="0">
                <a:solidFill>
                  <a:schemeClr val="bg1"/>
                </a:solidFill>
                <a:latin typeface="Arial" charset="0"/>
              </a:rPr>
              <a:t> </a:t>
            </a:r>
            <a:r>
              <a:rPr lang="en-US" sz="1400" b="0" dirty="0" smtClean="0">
                <a:solidFill>
                  <a:schemeClr val="bg1"/>
                </a:solidFill>
                <a:latin typeface="Arial" charset="0"/>
                <a:hlinkClick r:id="rId4"/>
              </a:rPr>
              <a:t>http://www.window.state.tx.us/taxinfo/incidence/</a:t>
            </a:r>
            <a:r>
              <a:rPr lang="en-US" sz="1400" b="0" dirty="0" smtClean="0">
                <a:solidFill>
                  <a:schemeClr val="bg1"/>
                </a:solidFill>
                <a:latin typeface="Arial" charset="0"/>
              </a:rPr>
              <a:t> </a:t>
            </a:r>
            <a:r>
              <a:rPr lang="en-US" sz="1400" b="0" dirty="0" smtClean="0">
                <a:solidFill>
                  <a:schemeClr val="bg1"/>
                </a:solidFill>
                <a:latin typeface="+mn-lt"/>
                <a:hlinkClick r:id="rId5"/>
              </a:rPr>
              <a:t> </a:t>
            </a:r>
            <a:endParaRPr lang="fr-FR" sz="1400" b="0" dirty="0">
              <a:solidFill>
                <a:schemeClr val="bg1"/>
              </a:solidFill>
              <a:latin typeface="+mn-lt"/>
              <a:hlinkClick r:id="rId5"/>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236CAF"/>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048000"/>
            <a:ext cx="7772400" cy="1470025"/>
          </a:xfrm>
        </p:spPr>
        <p:txBody>
          <a:bodyPr/>
          <a:lstStyle/>
          <a:p>
            <a:r>
              <a:rPr lang="en-US" sz="4800" dirty="0" smtClean="0">
                <a:solidFill>
                  <a:schemeClr val="bg1"/>
                </a:solidFill>
              </a:rPr>
              <a:t>What can we do?</a:t>
            </a:r>
            <a:endParaRPr lang="en-US" sz="4800" dirty="0">
              <a:solidFill>
                <a:schemeClr val="bg1"/>
              </a:solidFill>
            </a:endParaRPr>
          </a:p>
        </p:txBody>
      </p:sp>
      <p:pic>
        <p:nvPicPr>
          <p:cNvPr id="59394" name="Picture 2"/>
          <p:cNvPicPr>
            <a:picLocks noChangeAspect="1" noChangeArrowheads="1"/>
          </p:cNvPicPr>
          <p:nvPr/>
        </p:nvPicPr>
        <p:blipFill>
          <a:blip r:embed="rId3" cstate="screen"/>
          <a:srcRect b="7692"/>
          <a:stretch>
            <a:fillRect/>
          </a:stretch>
        </p:blipFill>
        <p:spPr bwMode="auto">
          <a:xfrm>
            <a:off x="0" y="0"/>
            <a:ext cx="9142413" cy="1600200"/>
          </a:xfrm>
          <a:prstGeom prst="rect">
            <a:avLst/>
          </a:prstGeom>
          <a:noFill/>
          <a:ln w="9525">
            <a:noFill/>
            <a:miter lim="800000"/>
            <a:headEnd/>
            <a:tailEnd/>
          </a:ln>
        </p:spPr>
      </p:pic>
      <p:pic>
        <p:nvPicPr>
          <p:cNvPr id="5" name="Picture 2"/>
          <p:cNvPicPr>
            <a:picLocks noChangeAspect="1" noChangeArrowheads="1"/>
          </p:cNvPicPr>
          <p:nvPr/>
        </p:nvPicPr>
        <p:blipFill>
          <a:blip r:embed="rId4" cstate="screen"/>
          <a:srcRect/>
          <a:stretch>
            <a:fillRect/>
          </a:stretch>
        </p:blipFill>
        <p:spPr bwMode="auto">
          <a:xfrm flipV="1">
            <a:off x="1587" y="1524000"/>
            <a:ext cx="9142413" cy="457200"/>
          </a:xfrm>
          <a:prstGeom prst="rect">
            <a:avLst/>
          </a:prstGeom>
          <a:noFill/>
          <a:ln w="9525">
            <a:noFill/>
            <a:miter lim="800000"/>
            <a:headEnd/>
            <a:tailEnd/>
          </a:ln>
        </p:spPr>
      </p:pic>
      <p:pic>
        <p:nvPicPr>
          <p:cNvPr id="6" name="Picture 5" descr="Still_Logo.jpg"/>
          <p:cNvPicPr>
            <a:picLocks noChangeAspect="1"/>
          </p:cNvPicPr>
          <p:nvPr/>
        </p:nvPicPr>
        <p:blipFill>
          <a:blip r:embed="rId5" cstate="screen"/>
          <a:srcRect/>
          <a:stretch>
            <a:fillRect/>
          </a:stretch>
        </p:blipFill>
        <p:spPr>
          <a:xfrm>
            <a:off x="3556000" y="5105400"/>
            <a:ext cx="1930400" cy="14478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smtClean="0"/>
          </a:p>
        </p:txBody>
      </p:sp>
      <p:sp>
        <p:nvSpPr>
          <p:cNvPr id="40963" name="Content Placeholder 2"/>
          <p:cNvSpPr>
            <a:spLocks noGrp="1"/>
          </p:cNvSpPr>
          <p:nvPr>
            <p:ph idx="1"/>
          </p:nvPr>
        </p:nvSpPr>
        <p:spPr/>
        <p:txBody>
          <a:bodyPr/>
          <a:lstStyle/>
          <a:p>
            <a:endParaRPr lang="en-US" smtClean="0"/>
          </a:p>
        </p:txBody>
      </p:sp>
      <p:pic>
        <p:nvPicPr>
          <p:cNvPr id="40964" name="Picture 6" descr="http://www.pueblounitedway.org/Who%20We%20Help/images/holding%20hands.jpg"/>
          <p:cNvPicPr>
            <a:picLocks noChangeAspect="1" noChangeArrowheads="1"/>
          </p:cNvPicPr>
          <p:nvPr/>
        </p:nvPicPr>
        <p:blipFill>
          <a:blip r:embed="rId3" cstate="screen"/>
          <a:srcRect/>
          <a:stretch>
            <a:fillRect/>
          </a:stretch>
        </p:blipFill>
        <p:spPr bwMode="auto">
          <a:xfrm flipH="1">
            <a:off x="0" y="0"/>
            <a:ext cx="9144000" cy="6858000"/>
          </a:xfrm>
          <a:prstGeom prst="rect">
            <a:avLst/>
          </a:prstGeom>
          <a:noFill/>
          <a:ln w="9525">
            <a:noFill/>
            <a:miter lim="800000"/>
            <a:headEnd/>
            <a:tailEnd/>
          </a:ln>
        </p:spPr>
      </p:pic>
      <p:sp>
        <p:nvSpPr>
          <p:cNvPr id="8" name="TextBox 7"/>
          <p:cNvSpPr txBox="1">
            <a:spLocks noChangeArrowheads="1"/>
          </p:cNvSpPr>
          <p:nvPr/>
        </p:nvSpPr>
        <p:spPr bwMode="auto">
          <a:xfrm>
            <a:off x="0" y="228600"/>
            <a:ext cx="4876800" cy="1938992"/>
          </a:xfrm>
          <a:prstGeom prst="rect">
            <a:avLst/>
          </a:prstGeom>
          <a:noFill/>
          <a:ln w="9525">
            <a:noFill/>
            <a:miter lim="800000"/>
            <a:headEnd/>
            <a:tailEnd/>
          </a:ln>
        </p:spPr>
        <p:txBody>
          <a:bodyPr>
            <a:spAutoFit/>
          </a:bodyPr>
          <a:lstStyle/>
          <a:p>
            <a:pPr algn="ctr">
              <a:spcBef>
                <a:spcPct val="50000"/>
              </a:spcBef>
            </a:pPr>
            <a:r>
              <a:rPr lang="en-US" sz="6000" dirty="0" smtClean="0">
                <a:latin typeface="AGaramond" pitchFamily="18" charset="0"/>
              </a:rPr>
              <a:t>Children succeed . . .</a:t>
            </a:r>
            <a:endParaRPr lang="en-US" sz="6000" dirty="0">
              <a:latin typeface="AGaramond" pitchFamily="18" charset="0"/>
            </a:endParaRPr>
          </a:p>
        </p:txBody>
      </p:sp>
      <p:sp>
        <p:nvSpPr>
          <p:cNvPr id="9" name="TextBox 8"/>
          <p:cNvSpPr txBox="1">
            <a:spLocks noChangeArrowheads="1"/>
          </p:cNvSpPr>
          <p:nvPr/>
        </p:nvSpPr>
        <p:spPr bwMode="auto">
          <a:xfrm>
            <a:off x="5181600" y="3995678"/>
            <a:ext cx="4191000" cy="2862322"/>
          </a:xfrm>
          <a:prstGeom prst="rect">
            <a:avLst/>
          </a:prstGeom>
          <a:noFill/>
          <a:ln w="9525">
            <a:noFill/>
            <a:miter lim="800000"/>
            <a:headEnd/>
            <a:tailEnd/>
          </a:ln>
        </p:spPr>
        <p:txBody>
          <a:bodyPr wrap="square">
            <a:spAutoFit/>
          </a:bodyPr>
          <a:lstStyle/>
          <a:p>
            <a:pPr algn="ctr">
              <a:spcBef>
                <a:spcPct val="50000"/>
              </a:spcBef>
            </a:pPr>
            <a:r>
              <a:rPr lang="en-US" sz="6000" dirty="0" smtClean="0">
                <a:latin typeface="AGaramond" pitchFamily="18" charset="0"/>
              </a:rPr>
              <a:t>when parents succeed.</a:t>
            </a:r>
            <a:endParaRPr lang="en-US" sz="6000" dirty="0">
              <a:latin typeface="AGaramond"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55E3887-FE7F-450C-860C-D3C22E62F496}" type="slidenum">
              <a:rPr lang="en-US" sz="1200">
                <a:solidFill>
                  <a:schemeClr val="tx1">
                    <a:tint val="75000"/>
                  </a:schemeClr>
                </a:solidFill>
                <a:latin typeface="+mn-lt"/>
              </a:rPr>
              <a:pPr algn="r" fontAlgn="auto">
                <a:spcBef>
                  <a:spcPts val="0"/>
                </a:spcBef>
                <a:spcAft>
                  <a:spcPts val="0"/>
                </a:spcAft>
                <a:defRPr/>
              </a:pPr>
              <a:t>4</a:t>
            </a:fld>
            <a:endParaRPr lang="en-US" sz="1200" dirty="0">
              <a:solidFill>
                <a:schemeClr val="tx1">
                  <a:tint val="75000"/>
                </a:schemeClr>
              </a:solidFill>
              <a:latin typeface="+mn-lt"/>
            </a:endParaRPr>
          </a:p>
        </p:txBody>
      </p:sp>
      <p:pic>
        <p:nvPicPr>
          <p:cNvPr id="19459" name="Picture 6"/>
          <p:cNvPicPr>
            <a:picLocks noChangeAspect="1" noChangeArrowheads="1"/>
          </p:cNvPicPr>
          <p:nvPr/>
        </p:nvPicPr>
        <p:blipFill>
          <a:blip r:embed="rId3" cstate="screen"/>
          <a:srcRect/>
          <a:stretch>
            <a:fillRect/>
          </a:stretch>
        </p:blipFill>
        <p:spPr bwMode="auto">
          <a:xfrm>
            <a:off x="0" y="0"/>
            <a:ext cx="9142413" cy="6858000"/>
          </a:xfrm>
          <a:prstGeom prst="rect">
            <a:avLst/>
          </a:prstGeom>
          <a:noFill/>
          <a:ln w="9525">
            <a:noFill/>
            <a:miter lim="800000"/>
            <a:headEnd/>
            <a:tailEnd/>
          </a:ln>
        </p:spPr>
      </p:pic>
      <p:sp>
        <p:nvSpPr>
          <p:cNvPr id="7" name="Oval 6"/>
          <p:cNvSpPr/>
          <p:nvPr/>
        </p:nvSpPr>
        <p:spPr>
          <a:xfrm>
            <a:off x="6172200" y="1600200"/>
            <a:ext cx="2743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236CAF"/>
        </a:solidFill>
        <a:effectLst/>
      </p:bgPr>
    </p:bg>
    <p:spTree>
      <p:nvGrpSpPr>
        <p:cNvPr id="1" name=""/>
        <p:cNvGrpSpPr/>
        <p:nvPr/>
      </p:nvGrpSpPr>
      <p:grpSpPr>
        <a:xfrm>
          <a:off x="0" y="0"/>
          <a:ext cx="0" cy="0"/>
          <a:chOff x="0" y="0"/>
          <a:chExt cx="0" cy="0"/>
        </a:xfrm>
      </p:grpSpPr>
      <p:sp>
        <p:nvSpPr>
          <p:cNvPr id="46082" name="Title 1"/>
          <p:cNvSpPr>
            <a:spLocks noGrp="1"/>
          </p:cNvSpPr>
          <p:nvPr>
            <p:ph type="title"/>
          </p:nvPr>
        </p:nvSpPr>
        <p:spPr>
          <a:xfrm>
            <a:off x="4724400" y="274638"/>
            <a:ext cx="4191000" cy="5211762"/>
          </a:xfrm>
        </p:spPr>
        <p:txBody>
          <a:bodyPr/>
          <a:lstStyle/>
          <a:p>
            <a:pPr lvl="3"/>
            <a:r>
              <a:rPr lang="en-US" sz="4800" dirty="0" smtClean="0">
                <a:solidFill>
                  <a:schemeClr val="bg1"/>
                </a:solidFill>
              </a:rPr>
              <a:t>Invest in a two-generation strategy</a:t>
            </a:r>
            <a:endParaRPr lang="en-US" sz="4800" dirty="0">
              <a:solidFill>
                <a:schemeClr val="bg1"/>
              </a:solidFill>
            </a:endParaRPr>
          </a:p>
        </p:txBody>
      </p:sp>
      <p:pic>
        <p:nvPicPr>
          <p:cNvPr id="46083" name="Picture 2"/>
          <p:cNvPicPr>
            <a:picLocks noChangeAspect="1" noChangeArrowheads="1"/>
          </p:cNvPicPr>
          <p:nvPr/>
        </p:nvPicPr>
        <p:blipFill>
          <a:blip r:embed="rId3" cstate="screen"/>
          <a:srcRect/>
          <a:stretch>
            <a:fillRect/>
          </a:stretch>
        </p:blipFill>
        <p:spPr bwMode="auto">
          <a:xfrm>
            <a:off x="0" y="7601"/>
            <a:ext cx="4572000" cy="6889015"/>
          </a:xfrm>
          <a:prstGeom prst="rect">
            <a:avLst/>
          </a:prstGeom>
          <a:noFill/>
          <a:ln w="9525">
            <a:noFill/>
            <a:miter lim="800000"/>
            <a:headEnd/>
            <a:tailEnd/>
          </a:ln>
        </p:spPr>
      </p:pic>
      <p:pic>
        <p:nvPicPr>
          <p:cNvPr id="4" name="Picture 3" descr="Still_Logo.jpg"/>
          <p:cNvPicPr>
            <a:picLocks noChangeAspect="1"/>
          </p:cNvPicPr>
          <p:nvPr/>
        </p:nvPicPr>
        <p:blipFill>
          <a:blip r:embed="rId4" cstate="screen"/>
          <a:srcRect/>
          <a:stretch>
            <a:fillRect/>
          </a:stretch>
        </p:blipFill>
        <p:spPr>
          <a:xfrm>
            <a:off x="5791200" y="5181600"/>
            <a:ext cx="1930400" cy="14478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236CAF"/>
        </a:solidFill>
        <a:effectLst/>
      </p:bgPr>
    </p:bg>
    <p:spTree>
      <p:nvGrpSpPr>
        <p:cNvPr id="1" name=""/>
        <p:cNvGrpSpPr/>
        <p:nvPr/>
      </p:nvGrpSpPr>
      <p:grpSpPr>
        <a:xfrm>
          <a:off x="0" y="0"/>
          <a:ext cx="0" cy="0"/>
          <a:chOff x="0" y="0"/>
          <a:chExt cx="0" cy="0"/>
        </a:xfrm>
      </p:grpSpPr>
      <p:sp>
        <p:nvSpPr>
          <p:cNvPr id="46082" name="Title 1"/>
          <p:cNvSpPr>
            <a:spLocks noGrp="1"/>
          </p:cNvSpPr>
          <p:nvPr>
            <p:ph type="title"/>
          </p:nvPr>
        </p:nvSpPr>
        <p:spPr>
          <a:xfrm>
            <a:off x="4724400" y="274638"/>
            <a:ext cx="4191000" cy="5211762"/>
          </a:xfrm>
        </p:spPr>
        <p:txBody>
          <a:bodyPr/>
          <a:lstStyle/>
          <a:p>
            <a:r>
              <a:rPr lang="en-US" dirty="0" smtClean="0">
                <a:solidFill>
                  <a:schemeClr val="bg1"/>
                </a:solidFill>
              </a:rPr>
              <a:t>Help parents put their families on a path to economic success</a:t>
            </a:r>
            <a:br>
              <a:rPr lang="en-US" dirty="0" smtClean="0">
                <a:solidFill>
                  <a:schemeClr val="bg1"/>
                </a:solidFill>
              </a:rPr>
            </a:br>
            <a:endParaRPr lang="en-US" dirty="0" smtClean="0">
              <a:solidFill>
                <a:schemeClr val="bg1"/>
              </a:solidFill>
            </a:endParaRPr>
          </a:p>
        </p:txBody>
      </p:sp>
      <p:pic>
        <p:nvPicPr>
          <p:cNvPr id="46083" name="Picture 2"/>
          <p:cNvPicPr>
            <a:picLocks noChangeAspect="1" noChangeArrowheads="1"/>
          </p:cNvPicPr>
          <p:nvPr/>
        </p:nvPicPr>
        <p:blipFill>
          <a:blip r:embed="rId3" cstate="screen"/>
          <a:srcRect/>
          <a:stretch>
            <a:fillRect/>
          </a:stretch>
        </p:blipFill>
        <p:spPr bwMode="auto">
          <a:xfrm>
            <a:off x="0" y="7601"/>
            <a:ext cx="4572000" cy="6889015"/>
          </a:xfrm>
          <a:prstGeom prst="rect">
            <a:avLst/>
          </a:prstGeom>
          <a:noFill/>
          <a:ln w="9525">
            <a:noFill/>
            <a:miter lim="800000"/>
            <a:headEnd/>
            <a:tailEnd/>
          </a:ln>
        </p:spPr>
      </p:pic>
      <p:pic>
        <p:nvPicPr>
          <p:cNvPr id="4" name="Picture 3" descr="Still_Logo.jpg"/>
          <p:cNvPicPr>
            <a:picLocks noChangeAspect="1"/>
          </p:cNvPicPr>
          <p:nvPr/>
        </p:nvPicPr>
        <p:blipFill>
          <a:blip r:embed="rId4" cstate="screen"/>
          <a:srcRect/>
          <a:stretch>
            <a:fillRect/>
          </a:stretch>
        </p:blipFill>
        <p:spPr>
          <a:xfrm>
            <a:off x="5791200" y="5181600"/>
            <a:ext cx="1930400" cy="144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2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36CA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Strengthen Families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Strengthen EITC &amp; SNAP</a:t>
            </a:r>
          </a:p>
          <a:p>
            <a:r>
              <a:rPr lang="en-US" dirty="0" smtClean="0">
                <a:solidFill>
                  <a:schemeClr val="bg1"/>
                </a:solidFill>
              </a:rPr>
              <a:t>Make health care affordable &amp; accessible to all</a:t>
            </a:r>
          </a:p>
          <a:p>
            <a:r>
              <a:rPr lang="en-US" dirty="0" smtClean="0">
                <a:solidFill>
                  <a:schemeClr val="bg1"/>
                </a:solidFill>
              </a:rPr>
              <a:t>Encourage savings (tax time savings tools)</a:t>
            </a:r>
          </a:p>
          <a:p>
            <a:r>
              <a:rPr lang="en-US" dirty="0" smtClean="0">
                <a:solidFill>
                  <a:schemeClr val="bg1"/>
                </a:solidFill>
              </a:rPr>
              <a:t>Protect assets (payday lending regulation)</a:t>
            </a:r>
          </a:p>
          <a:p>
            <a:endParaRPr lang="en-US" dirty="0">
              <a:solidFill>
                <a:schemeClr val="bg1"/>
              </a:solidFill>
            </a:endParaRPr>
          </a:p>
        </p:txBody>
      </p:sp>
      <p:pic>
        <p:nvPicPr>
          <p:cNvPr id="4" name="Picture 3" descr="Still_Logo.jpg"/>
          <p:cNvPicPr>
            <a:picLocks noChangeAspect="1"/>
          </p:cNvPicPr>
          <p:nvPr/>
        </p:nvPicPr>
        <p:blipFill>
          <a:blip r:embed="rId3" cstate="screen"/>
          <a:srcRect/>
          <a:stretch>
            <a:fillRect/>
          </a:stretch>
        </p:blipFill>
        <p:spPr>
          <a:xfrm>
            <a:off x="3429000" y="5257800"/>
            <a:ext cx="1930400" cy="14478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36CAF"/>
        </a:solidFill>
        <a:effectLst/>
      </p:bgPr>
    </p:bg>
    <p:spTree>
      <p:nvGrpSpPr>
        <p:cNvPr id="1" name=""/>
        <p:cNvGrpSpPr/>
        <p:nvPr/>
      </p:nvGrpSpPr>
      <p:grpSpPr>
        <a:xfrm>
          <a:off x="0" y="0"/>
          <a:ext cx="0" cy="0"/>
          <a:chOff x="0" y="0"/>
          <a:chExt cx="0" cy="0"/>
        </a:xfrm>
      </p:grpSpPr>
      <p:sp>
        <p:nvSpPr>
          <p:cNvPr id="46082" name="Title 1"/>
          <p:cNvSpPr>
            <a:spLocks noGrp="1"/>
          </p:cNvSpPr>
          <p:nvPr>
            <p:ph type="title"/>
          </p:nvPr>
        </p:nvSpPr>
        <p:spPr>
          <a:xfrm>
            <a:off x="4724400" y="1066800"/>
            <a:ext cx="4191000" cy="4724400"/>
          </a:xfrm>
        </p:spPr>
        <p:txBody>
          <a:bodyPr/>
          <a:lstStyle/>
          <a:p>
            <a:pPr lvl="2"/>
            <a:r>
              <a:rPr lang="en-US" sz="5400" dirty="0" smtClean="0">
                <a:solidFill>
                  <a:schemeClr val="bg1"/>
                </a:solidFill>
                <a:latin typeface="+mj-lt"/>
              </a:rPr>
              <a:t>Enable Children to Reach Their Full Potential</a:t>
            </a:r>
            <a:br>
              <a:rPr lang="en-US" sz="5400" dirty="0" smtClean="0">
                <a:solidFill>
                  <a:schemeClr val="bg1"/>
                </a:solidFill>
                <a:latin typeface="+mj-lt"/>
              </a:rPr>
            </a:br>
            <a:r>
              <a:rPr lang="en-US" sz="5400" dirty="0" smtClean="0">
                <a:solidFill>
                  <a:schemeClr val="bg1"/>
                </a:solidFill>
                <a:latin typeface="+mj-lt"/>
              </a:rPr>
              <a:t/>
            </a:r>
            <a:br>
              <a:rPr lang="en-US" sz="5400" dirty="0" smtClean="0">
                <a:solidFill>
                  <a:schemeClr val="bg1"/>
                </a:solidFill>
                <a:latin typeface="+mj-lt"/>
              </a:rPr>
            </a:br>
            <a:endParaRPr lang="en-US" sz="5400" dirty="0" smtClean="0">
              <a:solidFill>
                <a:schemeClr val="bg1"/>
              </a:solidFill>
              <a:latin typeface="+mj-lt"/>
            </a:endParaRPr>
          </a:p>
        </p:txBody>
      </p:sp>
      <p:pic>
        <p:nvPicPr>
          <p:cNvPr id="4" name="Picture 3" descr="Still_Logo.jpg"/>
          <p:cNvPicPr>
            <a:picLocks noChangeAspect="1"/>
          </p:cNvPicPr>
          <p:nvPr/>
        </p:nvPicPr>
        <p:blipFill>
          <a:blip r:embed="rId3" cstate="screen"/>
          <a:srcRect/>
          <a:stretch>
            <a:fillRect/>
          </a:stretch>
        </p:blipFill>
        <p:spPr>
          <a:xfrm>
            <a:off x="5791200" y="5181600"/>
            <a:ext cx="1930400" cy="1447800"/>
          </a:xfrm>
          <a:prstGeom prst="rect">
            <a:avLst/>
          </a:prstGeom>
        </p:spPr>
      </p:pic>
      <p:pic>
        <p:nvPicPr>
          <p:cNvPr id="7170" name="Picture 2"/>
          <p:cNvPicPr>
            <a:picLocks noChangeAspect="1" noChangeArrowheads="1"/>
          </p:cNvPicPr>
          <p:nvPr/>
        </p:nvPicPr>
        <p:blipFill>
          <a:blip r:embed="rId4" cstate="screen"/>
          <a:srcRect l="12408" r="6253"/>
          <a:stretch>
            <a:fillRect/>
          </a:stretch>
        </p:blipFill>
        <p:spPr bwMode="auto">
          <a:xfrm>
            <a:off x="0" y="0"/>
            <a:ext cx="44958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236CA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lvl="1"/>
            <a:r>
              <a:rPr lang="en-US" dirty="0" smtClean="0">
                <a:solidFill>
                  <a:schemeClr val="bg1"/>
                </a:solidFill>
                <a:latin typeface="+mj-lt"/>
              </a:rPr>
              <a:t>Enable Children to Reach Their Full Potential</a:t>
            </a:r>
            <a:endParaRPr lang="en-US" dirty="0">
              <a:solidFill>
                <a:schemeClr val="bg1"/>
              </a:solidFill>
              <a:latin typeface="+mj-lt"/>
            </a:endParaRPr>
          </a:p>
        </p:txBody>
      </p:sp>
      <p:sp>
        <p:nvSpPr>
          <p:cNvPr id="3" name="Content Placeholder 2"/>
          <p:cNvSpPr>
            <a:spLocks noGrp="1"/>
          </p:cNvSpPr>
          <p:nvPr>
            <p:ph idx="1"/>
          </p:nvPr>
        </p:nvSpPr>
        <p:spPr>
          <a:xfrm>
            <a:off x="304800" y="1828800"/>
            <a:ext cx="8229600" cy="4525963"/>
          </a:xfrm>
        </p:spPr>
        <p:txBody>
          <a:bodyPr/>
          <a:lstStyle/>
          <a:p>
            <a:pPr marL="342900" lvl="2" indent="-342900"/>
            <a:r>
              <a:rPr lang="en-US" sz="3000" dirty="0" smtClean="0">
                <a:solidFill>
                  <a:schemeClr val="bg1"/>
                </a:solidFill>
              </a:rPr>
              <a:t>Support responsible parenthood and ensure that mothers-to-be receive prenatal care</a:t>
            </a:r>
          </a:p>
          <a:p>
            <a:pPr marL="342900" lvl="2" indent="-342900"/>
            <a:r>
              <a:rPr lang="en-US" sz="3000" dirty="0" smtClean="0">
                <a:solidFill>
                  <a:schemeClr val="bg1"/>
                </a:solidFill>
              </a:rPr>
              <a:t>Ensure children are developmentally ready to succeed in school </a:t>
            </a:r>
          </a:p>
          <a:p>
            <a:pPr marL="342900" lvl="2" indent="-342900"/>
            <a:r>
              <a:rPr lang="en-US" sz="3000" dirty="0" smtClean="0">
                <a:solidFill>
                  <a:schemeClr val="bg1"/>
                </a:solidFill>
              </a:rPr>
              <a:t>Succeed throughout schooling by promoting reading proficiency by the end of third grade</a:t>
            </a:r>
          </a:p>
        </p:txBody>
      </p:sp>
      <p:pic>
        <p:nvPicPr>
          <p:cNvPr id="4" name="Picture 3" descr="Still_Logo.jpg"/>
          <p:cNvPicPr>
            <a:picLocks noChangeAspect="1"/>
          </p:cNvPicPr>
          <p:nvPr/>
        </p:nvPicPr>
        <p:blipFill>
          <a:blip r:embed="rId3" cstate="screen"/>
          <a:srcRect/>
          <a:stretch>
            <a:fillRect/>
          </a:stretch>
        </p:blipFill>
        <p:spPr>
          <a:xfrm>
            <a:off x="3429000" y="5334000"/>
            <a:ext cx="1930400" cy="14478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0" y="152400"/>
            <a:ext cx="9163050" cy="6115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236CAF"/>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362200"/>
            <a:ext cx="7772400" cy="1470025"/>
          </a:xfrm>
        </p:spPr>
        <p:txBody>
          <a:bodyPr/>
          <a:lstStyle/>
          <a:p>
            <a:r>
              <a:rPr lang="en-US" sz="3600" dirty="0" smtClean="0">
                <a:solidFill>
                  <a:schemeClr val="bg1"/>
                </a:solidFill>
              </a:rPr>
              <a:t>“It broke me down, emotionally and mentally, that I couldn’t provide for my family. We’d never been in a situation like this before.”</a:t>
            </a:r>
            <a:endParaRPr lang="en-US" sz="3600" dirty="0">
              <a:solidFill>
                <a:schemeClr val="bg1"/>
              </a:solidFill>
            </a:endParaRPr>
          </a:p>
        </p:txBody>
      </p:sp>
      <p:pic>
        <p:nvPicPr>
          <p:cNvPr id="6" name="Picture 5" descr="Still_Logo.jpg"/>
          <p:cNvPicPr>
            <a:picLocks noChangeAspect="1"/>
          </p:cNvPicPr>
          <p:nvPr/>
        </p:nvPicPr>
        <p:blipFill>
          <a:blip r:embed="rId3" cstate="screen"/>
          <a:srcRect/>
          <a:stretch>
            <a:fillRect/>
          </a:stretch>
        </p:blipFill>
        <p:spPr>
          <a:xfrm>
            <a:off x="3556000" y="5105400"/>
            <a:ext cx="1930400" cy="14478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0" y="152400"/>
            <a:ext cx="9163050" cy="6115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cstate="print"/>
          <a:srcRect/>
          <a:stretch>
            <a:fillRect/>
          </a:stretch>
        </p:blipFill>
        <p:spPr bwMode="auto">
          <a:xfrm>
            <a:off x="0" y="152400"/>
            <a:ext cx="9163050" cy="6115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cstate="print"/>
          <a:srcRect/>
          <a:stretch>
            <a:fillRect/>
          </a:stretch>
        </p:blipFill>
        <p:spPr bwMode="auto">
          <a:xfrm>
            <a:off x="0" y="114300"/>
            <a:ext cx="9163050" cy="6753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ADA8985-A198-4A17-9B41-A90C318B1BDE}" type="slidenum">
              <a:rPr lang="en-US" sz="1200">
                <a:solidFill>
                  <a:schemeClr val="tx1">
                    <a:tint val="75000"/>
                  </a:schemeClr>
                </a:solidFill>
                <a:latin typeface="+mn-lt"/>
              </a:rPr>
              <a:pPr algn="r" fontAlgn="auto">
                <a:spcBef>
                  <a:spcPts val="0"/>
                </a:spcBef>
                <a:spcAft>
                  <a:spcPts val="0"/>
                </a:spcAft>
                <a:defRPr/>
              </a:pPr>
              <a:t>5</a:t>
            </a:fld>
            <a:endParaRPr lang="en-US" sz="1200" dirty="0">
              <a:solidFill>
                <a:schemeClr val="tx1">
                  <a:tint val="75000"/>
                </a:schemeClr>
              </a:solidFill>
              <a:latin typeface="+mn-lt"/>
            </a:endParaRPr>
          </a:p>
        </p:txBody>
      </p:sp>
      <p:pic>
        <p:nvPicPr>
          <p:cNvPr id="20483" name="Picture 3"/>
          <p:cNvPicPr>
            <a:picLocks noChangeAspect="1" noChangeArrowheads="1"/>
          </p:cNvPicPr>
          <p:nvPr/>
        </p:nvPicPr>
        <p:blipFill>
          <a:blip r:embed="rId3" cstate="screen"/>
          <a:srcRect/>
          <a:stretch>
            <a:fillRect/>
          </a:stretch>
        </p:blipFill>
        <p:spPr bwMode="auto">
          <a:xfrm>
            <a:off x="-228600" y="-533400"/>
            <a:ext cx="9571038" cy="843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152400"/>
            <a:ext cx="9163050" cy="6115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236CAF"/>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362200"/>
            <a:ext cx="7772400" cy="1470025"/>
          </a:xfrm>
        </p:spPr>
        <p:txBody>
          <a:bodyPr/>
          <a:lstStyle/>
          <a:p>
            <a:r>
              <a:rPr lang="en-US" sz="3600" dirty="0" smtClean="0">
                <a:solidFill>
                  <a:schemeClr val="bg1"/>
                </a:solidFill>
              </a:rPr>
              <a:t>“I’m working a good job. . . I’m spending more time with my kids.   For all the little things that I have,      I am happy.”</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2800" dirty="0" smtClean="0">
                <a:solidFill>
                  <a:schemeClr val="bg1"/>
                </a:solidFill>
              </a:rPr>
              <a:t>Manuel Luna, 31, San Antonio</a:t>
            </a:r>
            <a:endParaRPr lang="en-US" sz="3600" dirty="0">
              <a:solidFill>
                <a:schemeClr val="bg1"/>
              </a:solidFill>
            </a:endParaRPr>
          </a:p>
        </p:txBody>
      </p:sp>
      <p:pic>
        <p:nvPicPr>
          <p:cNvPr id="6" name="Picture 5" descr="Still_Logo.jpg"/>
          <p:cNvPicPr>
            <a:picLocks noChangeAspect="1"/>
          </p:cNvPicPr>
          <p:nvPr/>
        </p:nvPicPr>
        <p:blipFill>
          <a:blip r:embed="rId2" cstate="screen"/>
          <a:srcRect/>
          <a:stretch>
            <a:fillRect/>
          </a:stretch>
        </p:blipFill>
        <p:spPr>
          <a:xfrm>
            <a:off x="3556000" y="5105400"/>
            <a:ext cx="1930400" cy="14478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ChangeArrowheads="1"/>
          </p:cNvSpPr>
          <p:nvPr>
            <p:ph type="body" idx="1"/>
          </p:nvPr>
        </p:nvSpPr>
        <p:spPr>
          <a:xfrm>
            <a:off x="0" y="1600200"/>
            <a:ext cx="9144000" cy="4525963"/>
          </a:xfrm>
        </p:spPr>
        <p:txBody>
          <a:bodyPr/>
          <a:lstStyle/>
          <a:p>
            <a:pPr algn="ctr" eaLnBrk="1" hangingPunct="1">
              <a:buFontTx/>
              <a:buNone/>
              <a:defRPr/>
            </a:pPr>
            <a:endParaRPr lang="en-US" b="1" dirty="0" smtClean="0">
              <a:effectLst>
                <a:outerShdw blurRad="38100" dist="38100" dir="2700000" algn="tl">
                  <a:srgbClr val="C0C0C0"/>
                </a:outerShdw>
              </a:effectLst>
            </a:endParaRPr>
          </a:p>
          <a:p>
            <a:pPr algn="ctr" eaLnBrk="1" hangingPunct="1">
              <a:buFontTx/>
              <a:buNone/>
              <a:defRPr/>
            </a:pPr>
            <a:endParaRPr lang="en-US" b="1" dirty="0" smtClean="0">
              <a:effectLst>
                <a:outerShdw blurRad="38100" dist="38100" dir="2700000" algn="tl">
                  <a:srgbClr val="C0C0C0"/>
                </a:outerShdw>
              </a:effectLst>
            </a:endParaRPr>
          </a:p>
          <a:p>
            <a:pPr algn="ctr" eaLnBrk="1" hangingPunct="1">
              <a:buFontTx/>
              <a:buNone/>
              <a:defRPr/>
            </a:pPr>
            <a:endParaRPr lang="en-US" b="1" dirty="0" smtClean="0"/>
          </a:p>
          <a:p>
            <a:pPr algn="ctr" eaLnBrk="1" hangingPunct="1">
              <a:buFontTx/>
              <a:buNone/>
              <a:defRPr/>
            </a:pPr>
            <a:endParaRPr lang="en-US" b="1" dirty="0" smtClean="0"/>
          </a:p>
          <a:p>
            <a:pPr algn="ctr" eaLnBrk="1" hangingPunct="1">
              <a:buFontTx/>
              <a:buNone/>
              <a:defRPr/>
            </a:pPr>
            <a:endParaRPr lang="en-US" b="1" dirty="0" smtClean="0"/>
          </a:p>
        </p:txBody>
      </p:sp>
      <p:pic>
        <p:nvPicPr>
          <p:cNvPr id="30723" name="Picture 7" descr="header"/>
          <p:cNvPicPr>
            <a:picLocks noChangeAspect="1" noChangeArrowheads="1"/>
          </p:cNvPicPr>
          <p:nvPr/>
        </p:nvPicPr>
        <p:blipFill>
          <a:blip r:embed="rId3" cstate="screen"/>
          <a:srcRect/>
          <a:stretch>
            <a:fillRect/>
          </a:stretch>
        </p:blipFill>
        <p:spPr bwMode="auto">
          <a:xfrm>
            <a:off x="228600" y="914400"/>
            <a:ext cx="1828800" cy="473075"/>
          </a:xfrm>
          <a:prstGeom prst="rect">
            <a:avLst/>
          </a:prstGeom>
          <a:noFill/>
          <a:ln w="9525">
            <a:noFill/>
            <a:miter lim="800000"/>
            <a:headEnd/>
            <a:tailEnd/>
          </a:ln>
        </p:spPr>
      </p:pic>
      <p:pic>
        <p:nvPicPr>
          <p:cNvPr id="30724" name="Picture 11"/>
          <p:cNvPicPr>
            <a:picLocks noChangeAspect="1" noChangeArrowheads="1"/>
          </p:cNvPicPr>
          <p:nvPr/>
        </p:nvPicPr>
        <p:blipFill>
          <a:blip r:embed="rId4" cstate="screen"/>
          <a:srcRect/>
          <a:stretch>
            <a:fillRect/>
          </a:stretch>
        </p:blipFill>
        <p:spPr bwMode="auto">
          <a:xfrm>
            <a:off x="0" y="990600"/>
            <a:ext cx="9144000" cy="4632325"/>
          </a:xfrm>
          <a:prstGeom prst="rect">
            <a:avLst/>
          </a:prstGeom>
          <a:noFill/>
          <a:ln w="9525">
            <a:noFill/>
            <a:miter lim="800000"/>
            <a:headEnd/>
            <a:tailEnd/>
          </a:ln>
        </p:spPr>
      </p:pic>
      <p:pic>
        <p:nvPicPr>
          <p:cNvPr id="30725" name="Picture 11"/>
          <p:cNvPicPr>
            <a:picLocks noChangeAspect="1" noChangeArrowheads="1"/>
          </p:cNvPicPr>
          <p:nvPr/>
        </p:nvPicPr>
        <p:blipFill>
          <a:blip r:embed="rId5" cstate="screen"/>
          <a:srcRect/>
          <a:stretch>
            <a:fillRect/>
          </a:stretch>
        </p:blipFill>
        <p:spPr bwMode="auto">
          <a:xfrm>
            <a:off x="0" y="838200"/>
            <a:ext cx="9144000" cy="21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endParaRPr lang="en-US" smtClean="0"/>
          </a:p>
        </p:txBody>
      </p:sp>
      <p:sp>
        <p:nvSpPr>
          <p:cNvPr id="66563" name="Content Placeholder 2"/>
          <p:cNvSpPr>
            <a:spLocks noGrp="1"/>
          </p:cNvSpPr>
          <p:nvPr>
            <p:ph idx="1"/>
          </p:nvPr>
        </p:nvSpPr>
        <p:spPr/>
        <p:txBody>
          <a:bodyPr/>
          <a:lstStyle/>
          <a:p>
            <a:endParaRPr lang="en-US" smtClean="0"/>
          </a:p>
        </p:txBody>
      </p:sp>
      <p:pic>
        <p:nvPicPr>
          <p:cNvPr id="66564" name="Picture 3"/>
          <p:cNvPicPr>
            <a:picLocks noChangeAspect="1" noChangeArrowheads="1"/>
          </p:cNvPicPr>
          <p:nvPr/>
        </p:nvPicPr>
        <p:blipFill>
          <a:blip r:embed="rId3" cstate="screen"/>
          <a:srcRect/>
          <a:stretch>
            <a:fillRect/>
          </a:stretch>
        </p:blipFill>
        <p:spPr bwMode="auto">
          <a:xfrm>
            <a:off x="-228600" y="0"/>
            <a:ext cx="9601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6" descr="BetterTexas_Reverse.jpg"/>
          <p:cNvPicPr>
            <a:picLocks noChangeAspect="1"/>
          </p:cNvPicPr>
          <p:nvPr/>
        </p:nvPicPr>
        <p:blipFill>
          <a:blip r:embed="rId2" cstate="screen"/>
          <a:srcRect/>
          <a:stretch>
            <a:fillRect/>
          </a:stretch>
        </p:blipFill>
        <p:spPr bwMode="auto">
          <a:xfrm>
            <a:off x="3175" y="0"/>
            <a:ext cx="9137650" cy="6858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236CAF"/>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body" idx="1"/>
          </p:nvPr>
        </p:nvSpPr>
        <p:spPr>
          <a:xfrm>
            <a:off x="-152400" y="381000"/>
            <a:ext cx="4572000" cy="5257800"/>
          </a:xfrm>
        </p:spPr>
        <p:txBody>
          <a:bodyPr>
            <a:normAutofit/>
          </a:bodyPr>
          <a:lstStyle/>
          <a:p>
            <a:pPr indent="-119063" algn="ctr" eaLnBrk="1" hangingPunct="1">
              <a:buFontTx/>
              <a:buNone/>
              <a:defRPr/>
            </a:pPr>
            <a:r>
              <a:rPr lang="en-US" sz="4800" i="1" dirty="0" smtClean="0">
                <a:solidFill>
                  <a:schemeClr val="bg1"/>
                </a:solidFill>
                <a:effectLst>
                  <a:outerShdw blurRad="38100" dist="38100" dir="2700000" algn="tl">
                    <a:srgbClr val="000000">
                      <a:alpha val="43137"/>
                    </a:srgbClr>
                  </a:outerShdw>
                </a:effectLst>
              </a:rPr>
              <a:t>Contact Information</a:t>
            </a:r>
          </a:p>
          <a:p>
            <a:pPr indent="-119063" algn="ctr" eaLnBrk="1" hangingPunct="1">
              <a:buFontTx/>
              <a:buNone/>
              <a:defRPr/>
            </a:pPr>
            <a:endParaRPr lang="en-US" b="1" i="1" dirty="0" smtClean="0">
              <a:solidFill>
                <a:schemeClr val="bg1"/>
              </a:solidFill>
              <a:effectLst>
                <a:outerShdw blurRad="38100" dist="38100" dir="2700000" algn="tl">
                  <a:srgbClr val="C0C0C0"/>
                </a:outerShdw>
              </a:effectLst>
            </a:endParaRPr>
          </a:p>
          <a:p>
            <a:pPr indent="-119063" eaLnBrk="1" hangingPunct="1">
              <a:buFontTx/>
              <a:buNone/>
              <a:defRPr/>
            </a:pPr>
            <a:endParaRPr lang="en-US" sz="1000" dirty="0" smtClean="0">
              <a:solidFill>
                <a:schemeClr val="bg1"/>
              </a:solidFill>
            </a:endParaRPr>
          </a:p>
          <a:p>
            <a:pPr indent="-119063" algn="ctr" eaLnBrk="1" hangingPunct="1">
              <a:buFontTx/>
              <a:buNone/>
              <a:defRPr/>
            </a:pPr>
            <a:r>
              <a:rPr lang="en-US" sz="3100" dirty="0" smtClean="0">
                <a:solidFill>
                  <a:schemeClr val="bg1"/>
                </a:solidFill>
              </a:rPr>
              <a:t>Frances Deviney, PhD</a:t>
            </a:r>
          </a:p>
          <a:p>
            <a:pPr indent="-119063" algn="ctr" eaLnBrk="1" hangingPunct="1">
              <a:buFontTx/>
              <a:buNone/>
              <a:defRPr/>
            </a:pPr>
            <a:r>
              <a:rPr lang="en-US" sz="3100" dirty="0" smtClean="0">
                <a:solidFill>
                  <a:schemeClr val="bg1"/>
                </a:solidFill>
              </a:rPr>
              <a:t>Texas KIDS COUNT Director </a:t>
            </a:r>
          </a:p>
          <a:p>
            <a:pPr indent="-119063" algn="ctr" eaLnBrk="1" hangingPunct="1">
              <a:buFontTx/>
              <a:buNone/>
              <a:defRPr/>
            </a:pPr>
            <a:r>
              <a:rPr lang="en-US" sz="3100" dirty="0" smtClean="0">
                <a:solidFill>
                  <a:schemeClr val="bg1"/>
                </a:solidFill>
              </a:rPr>
              <a:t>deviney@cppp.org</a:t>
            </a:r>
          </a:p>
          <a:p>
            <a:pPr indent="-119063" algn="ctr" eaLnBrk="1" hangingPunct="1">
              <a:buFontTx/>
              <a:buNone/>
              <a:defRPr/>
            </a:pPr>
            <a:r>
              <a:rPr lang="en-US" sz="2800" dirty="0" smtClean="0">
                <a:solidFill>
                  <a:schemeClr val="bg1"/>
                </a:solidFill>
              </a:rPr>
              <a:t>(512) 320-0222 ext. 106</a:t>
            </a:r>
          </a:p>
          <a:p>
            <a:pPr indent="-119063" algn="ctr" eaLnBrk="1" hangingPunct="1">
              <a:buFontTx/>
              <a:buNone/>
              <a:defRPr/>
            </a:pPr>
            <a:endParaRPr lang="en-US" dirty="0" smtClean="0">
              <a:solidFill>
                <a:schemeClr val="bg1"/>
              </a:solidFill>
            </a:endParaRPr>
          </a:p>
        </p:txBody>
      </p:sp>
      <p:pic>
        <p:nvPicPr>
          <p:cNvPr id="69635" name="Picture 2"/>
          <p:cNvPicPr>
            <a:picLocks noChangeAspect="1" noChangeArrowheads="1"/>
          </p:cNvPicPr>
          <p:nvPr/>
        </p:nvPicPr>
        <p:blipFill>
          <a:blip r:embed="rId3" cstate="screen"/>
          <a:srcRect/>
          <a:stretch>
            <a:fillRect/>
          </a:stretch>
        </p:blipFill>
        <p:spPr bwMode="auto">
          <a:xfrm>
            <a:off x="4521200" y="0"/>
            <a:ext cx="4622800" cy="693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1066800"/>
            <a:ext cx="8229600" cy="1143000"/>
          </a:xfrm>
        </p:spPr>
        <p:txBody>
          <a:bodyPr/>
          <a:lstStyle/>
          <a:p>
            <a:pPr eaLnBrk="1" hangingPunct="1"/>
            <a:r>
              <a:rPr lang="en-US" b="1" smtClean="0">
                <a:solidFill>
                  <a:schemeClr val="tx1"/>
                </a:solidFill>
              </a:rPr>
              <a:t>Use of This Presentation</a:t>
            </a:r>
          </a:p>
        </p:txBody>
      </p:sp>
      <p:sp>
        <p:nvSpPr>
          <p:cNvPr id="71683" name="Rectangle 3"/>
          <p:cNvSpPr>
            <a:spLocks noGrp="1" noChangeArrowheads="1"/>
          </p:cNvSpPr>
          <p:nvPr>
            <p:ph type="body" idx="1"/>
          </p:nvPr>
        </p:nvSpPr>
        <p:spPr>
          <a:xfrm>
            <a:off x="457200" y="2133600"/>
            <a:ext cx="8229600" cy="3733800"/>
          </a:xfrm>
        </p:spPr>
        <p:txBody>
          <a:bodyPr/>
          <a:lstStyle/>
          <a:p>
            <a:pPr algn="ctr" eaLnBrk="1" hangingPunct="1">
              <a:lnSpc>
                <a:spcPct val="80000"/>
              </a:lnSpc>
              <a:buFontTx/>
              <a:buNone/>
            </a:pPr>
            <a:r>
              <a:rPr lang="en-US" sz="1600" smtClean="0"/>
              <a:t>The Center </a:t>
            </a:r>
            <a:r>
              <a:rPr lang="en-US" sz="1600" i="1" smtClean="0"/>
              <a:t>for </a:t>
            </a:r>
            <a:r>
              <a:rPr lang="en-US" sz="1600" smtClean="0"/>
              <a:t>Public Policy Priorities encourages you to reproduce and distribute these slides, which were developed for use in making public presentations. </a:t>
            </a:r>
          </a:p>
          <a:p>
            <a:pPr algn="ctr" eaLnBrk="1" hangingPunct="1">
              <a:lnSpc>
                <a:spcPct val="80000"/>
              </a:lnSpc>
              <a:buFontTx/>
              <a:buNone/>
            </a:pPr>
            <a:endParaRPr lang="en-US" sz="1600" smtClean="0"/>
          </a:p>
          <a:p>
            <a:pPr algn="ctr" eaLnBrk="1" hangingPunct="1">
              <a:lnSpc>
                <a:spcPct val="80000"/>
              </a:lnSpc>
              <a:buFontTx/>
              <a:buNone/>
            </a:pPr>
            <a:r>
              <a:rPr lang="en-US" sz="1600" smtClean="0"/>
              <a:t>If you reproduce these slides, please give appropriate credit to CPPP.</a:t>
            </a:r>
          </a:p>
          <a:p>
            <a:pPr algn="ctr" eaLnBrk="1" hangingPunct="1">
              <a:lnSpc>
                <a:spcPct val="80000"/>
              </a:lnSpc>
              <a:buFontTx/>
              <a:buNone/>
            </a:pPr>
            <a:endParaRPr lang="en-US" sz="1600" smtClean="0"/>
          </a:p>
          <a:p>
            <a:pPr algn="ctr" eaLnBrk="1" hangingPunct="1">
              <a:lnSpc>
                <a:spcPct val="80000"/>
              </a:lnSpc>
              <a:buFontTx/>
              <a:buNone/>
            </a:pPr>
            <a:r>
              <a:rPr lang="en-US" sz="1600" smtClean="0"/>
              <a:t>The data presented here may become outdated.</a:t>
            </a:r>
          </a:p>
          <a:p>
            <a:pPr algn="ctr" eaLnBrk="1" hangingPunct="1">
              <a:lnSpc>
                <a:spcPct val="80000"/>
              </a:lnSpc>
              <a:buFontTx/>
              <a:buNone/>
            </a:pPr>
            <a:r>
              <a:rPr lang="en-US" sz="1600" smtClean="0"/>
              <a:t>   </a:t>
            </a:r>
          </a:p>
          <a:p>
            <a:pPr algn="ctr" eaLnBrk="1" hangingPunct="1">
              <a:lnSpc>
                <a:spcPct val="80000"/>
              </a:lnSpc>
              <a:buFontTx/>
              <a:buNone/>
            </a:pPr>
            <a:r>
              <a:rPr lang="en-US" sz="1600" b="1" smtClean="0"/>
              <a:t>For the most recent information or to sign up for </a:t>
            </a:r>
          </a:p>
          <a:p>
            <a:pPr algn="ctr" eaLnBrk="1" hangingPunct="1">
              <a:lnSpc>
                <a:spcPct val="80000"/>
              </a:lnSpc>
              <a:buFontTx/>
              <a:buNone/>
            </a:pPr>
            <a:r>
              <a:rPr lang="en-US" sz="1600" b="1" smtClean="0"/>
              <a:t>our free E-Mail Updates, visit </a:t>
            </a:r>
            <a:r>
              <a:rPr lang="en-US" sz="1600" b="1" smtClean="0">
                <a:hlinkClick r:id="rId3"/>
              </a:rPr>
              <a:t>www.cppp.org</a:t>
            </a:r>
            <a:r>
              <a:rPr lang="en-US" sz="1600" b="1" smtClean="0"/>
              <a:t>. </a:t>
            </a:r>
          </a:p>
          <a:p>
            <a:pPr algn="ctr" eaLnBrk="1" hangingPunct="1">
              <a:lnSpc>
                <a:spcPct val="80000"/>
              </a:lnSpc>
              <a:buFontTx/>
              <a:buNone/>
            </a:pPr>
            <a:endParaRPr lang="en-US" sz="1600" b="1" smtClean="0"/>
          </a:p>
          <a:p>
            <a:pPr algn="ctr" eaLnBrk="1" hangingPunct="1">
              <a:lnSpc>
                <a:spcPct val="80000"/>
              </a:lnSpc>
              <a:buFontTx/>
              <a:buNone/>
            </a:pPr>
            <a:r>
              <a:rPr lang="en-US" sz="1600" smtClean="0"/>
              <a:t>© CPPP</a:t>
            </a:r>
          </a:p>
          <a:p>
            <a:pPr algn="ctr" eaLnBrk="1" hangingPunct="1">
              <a:lnSpc>
                <a:spcPct val="80000"/>
              </a:lnSpc>
              <a:buFontTx/>
              <a:buNone/>
            </a:pPr>
            <a:endParaRPr lang="en-US" sz="1600" b="1" smtClean="0"/>
          </a:p>
          <a:p>
            <a:pPr algn="ctr" eaLnBrk="1" hangingPunct="1">
              <a:lnSpc>
                <a:spcPct val="80000"/>
              </a:lnSpc>
              <a:buFontTx/>
              <a:buNone/>
            </a:pPr>
            <a:r>
              <a:rPr lang="en-US" sz="1600" b="1" smtClean="0"/>
              <a:t>Center for Public Policy Priorities</a:t>
            </a:r>
          </a:p>
          <a:p>
            <a:pPr algn="ctr" eaLnBrk="1" hangingPunct="1">
              <a:lnSpc>
                <a:spcPct val="80000"/>
              </a:lnSpc>
              <a:buFontTx/>
              <a:buNone/>
            </a:pPr>
            <a:r>
              <a:rPr lang="en-US" sz="1600" b="1" smtClean="0"/>
              <a:t>900 Lydia Street</a:t>
            </a:r>
          </a:p>
          <a:p>
            <a:pPr algn="ctr" eaLnBrk="1" hangingPunct="1">
              <a:lnSpc>
                <a:spcPct val="80000"/>
              </a:lnSpc>
              <a:buFontTx/>
              <a:buNone/>
            </a:pPr>
            <a:r>
              <a:rPr lang="en-US" sz="1600" b="1" smtClean="0"/>
              <a:t>Austin, TX 78702</a:t>
            </a:r>
          </a:p>
          <a:p>
            <a:pPr algn="ctr" eaLnBrk="1" hangingPunct="1">
              <a:lnSpc>
                <a:spcPct val="80000"/>
              </a:lnSpc>
              <a:buFontTx/>
              <a:buNone/>
            </a:pPr>
            <a:r>
              <a:rPr lang="en-US" sz="1600" b="1" smtClean="0"/>
              <a:t>Phone 512-320-0222  Fax 512-320-0227 </a:t>
            </a:r>
            <a:br>
              <a:rPr lang="en-US" sz="1600" b="1" smtClean="0"/>
            </a:br>
            <a:endParaRPr lang="en-US" sz="1600" b="1"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7535494-B189-474C-9148-F46A7778107A}" type="slidenum">
              <a:rPr lang="en-US" sz="1200">
                <a:solidFill>
                  <a:schemeClr val="tx1">
                    <a:tint val="75000"/>
                  </a:schemeClr>
                </a:solidFill>
                <a:latin typeface="+mn-lt"/>
              </a:rPr>
              <a:pPr algn="r" fontAlgn="auto">
                <a:spcBef>
                  <a:spcPts val="0"/>
                </a:spcBef>
                <a:spcAft>
                  <a:spcPts val="0"/>
                </a:spcAft>
                <a:defRPr/>
              </a:pPr>
              <a:t>6</a:t>
            </a:fld>
            <a:endParaRPr lang="en-US" sz="1200" dirty="0">
              <a:solidFill>
                <a:schemeClr val="tx1">
                  <a:tint val="75000"/>
                </a:schemeClr>
              </a:solidFill>
              <a:latin typeface="+mn-lt"/>
            </a:endParaRPr>
          </a:p>
        </p:txBody>
      </p:sp>
      <p:pic>
        <p:nvPicPr>
          <p:cNvPr id="22531" name="Picture 1"/>
          <p:cNvPicPr>
            <a:picLocks noChangeAspect="1" noChangeArrowheads="1"/>
          </p:cNvPicPr>
          <p:nvPr/>
        </p:nvPicPr>
        <p:blipFill>
          <a:blip r:embed="rId3" cstate="screen"/>
          <a:srcRect/>
          <a:stretch>
            <a:fillRect/>
          </a:stretch>
        </p:blipFill>
        <p:spPr bwMode="auto">
          <a:xfrm>
            <a:off x="0" y="0"/>
            <a:ext cx="91963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smtClean="0"/>
          </a:p>
        </p:txBody>
      </p:sp>
      <p:sp>
        <p:nvSpPr>
          <p:cNvPr id="23555" name="Content Placeholder 2"/>
          <p:cNvSpPr>
            <a:spLocks noGrp="1"/>
          </p:cNvSpPr>
          <p:nvPr>
            <p:ph idx="1"/>
          </p:nvPr>
        </p:nvSpPr>
        <p:spPr/>
        <p:txBody>
          <a:bodyPr/>
          <a:lstStyle/>
          <a:p>
            <a:endParaRPr lang="en-US" smtClean="0"/>
          </a:p>
        </p:txBody>
      </p:sp>
      <p:sp>
        <p:nvSpPr>
          <p:cNvPr id="23556" name="Slide Number Placeholder 3"/>
          <p:cNvSpPr>
            <a:spLocks noGrp="1"/>
          </p:cNvSpPr>
          <p:nvPr>
            <p:ph type="sldNum" sz="quarter" idx="12"/>
          </p:nvPr>
        </p:nvSpPr>
        <p:spPr>
          <a:noFill/>
        </p:spPr>
        <p:txBody>
          <a:bodyPr/>
          <a:lstStyle/>
          <a:p>
            <a:fld id="{391BA79B-9E58-4676-ACAB-89230F896175}" type="slidenum">
              <a:rPr lang="en-US" smtClean="0">
                <a:latin typeface="Arial" pitchFamily="34" charset="0"/>
              </a:rPr>
              <a:pPr/>
              <a:t>7</a:t>
            </a:fld>
            <a:endParaRPr lang="en-US" smtClean="0">
              <a:latin typeface="Arial" pitchFamily="34" charset="0"/>
            </a:endParaRPr>
          </a:p>
        </p:txBody>
      </p:sp>
      <p:pic>
        <p:nvPicPr>
          <p:cNvPr id="23557" name="Picture 2"/>
          <p:cNvPicPr>
            <a:picLocks noChangeAspect="1" noChangeArrowheads="1"/>
          </p:cNvPicPr>
          <p:nvPr/>
        </p:nvPicPr>
        <p:blipFill>
          <a:blip r:embed="rId3" cstate="screen"/>
          <a:srcRect/>
          <a:stretch>
            <a:fillRect/>
          </a:stretch>
        </p:blipFill>
        <p:spPr bwMode="auto">
          <a:xfrm>
            <a:off x="0" y="-60325"/>
            <a:ext cx="8763000" cy="691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solidFill>
                  <a:schemeClr val="bg1"/>
                </a:solidFill>
              </a:rPr>
              <a:t>m.datacenter.kidscount.org</a:t>
            </a:r>
          </a:p>
        </p:txBody>
      </p:sp>
      <p:pic>
        <p:nvPicPr>
          <p:cNvPr id="24579" name="Picture 3"/>
          <p:cNvPicPr>
            <a:picLocks noChangeAspect="1" noChangeArrowheads="1"/>
          </p:cNvPicPr>
          <p:nvPr/>
        </p:nvPicPr>
        <p:blipFill>
          <a:blip r:embed="rId3" cstate="screen"/>
          <a:srcRect/>
          <a:stretch>
            <a:fillRect/>
          </a:stretch>
        </p:blipFill>
        <p:spPr bwMode="auto">
          <a:xfrm>
            <a:off x="2209800" y="1828800"/>
            <a:ext cx="4419600" cy="431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http://blog.donortools.com/wp-content/uploads/2010/03/iphone-vertical.png"/>
          <p:cNvPicPr>
            <a:picLocks noChangeAspect="1" noChangeArrowheads="1"/>
          </p:cNvPicPr>
          <p:nvPr/>
        </p:nvPicPr>
        <p:blipFill>
          <a:blip r:embed="rId2" cstate="screen"/>
          <a:srcRect/>
          <a:stretch>
            <a:fillRect/>
          </a:stretch>
        </p:blipFill>
        <p:spPr bwMode="auto">
          <a:xfrm>
            <a:off x="2743200" y="0"/>
            <a:ext cx="3733800" cy="6832600"/>
          </a:xfrm>
          <a:prstGeom prst="rect">
            <a:avLst/>
          </a:prstGeom>
          <a:noFill/>
          <a:ln w="9525">
            <a:noFill/>
            <a:miter lim="800000"/>
            <a:headEnd/>
            <a:tailEnd/>
          </a:ln>
        </p:spPr>
      </p:pic>
      <p:pic>
        <p:nvPicPr>
          <p:cNvPr id="25603" name="Picture 2"/>
          <p:cNvPicPr>
            <a:picLocks noChangeAspect="1" noChangeArrowheads="1"/>
          </p:cNvPicPr>
          <p:nvPr/>
        </p:nvPicPr>
        <p:blipFill>
          <a:blip r:embed="rId3" cstate="screen"/>
          <a:srcRect/>
          <a:stretch>
            <a:fillRect/>
          </a:stretch>
        </p:blipFill>
        <p:spPr bwMode="auto">
          <a:xfrm>
            <a:off x="3124200" y="1447800"/>
            <a:ext cx="293052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3">
      <a:dk1>
        <a:srgbClr val="000000"/>
      </a:dk1>
      <a:lt1>
        <a:srgbClr val="FCFEFE"/>
      </a:lt1>
      <a:dk2>
        <a:srgbClr val="000000"/>
      </a:dk2>
      <a:lt2>
        <a:srgbClr val="969696"/>
      </a:lt2>
      <a:accent1>
        <a:srgbClr val="FFFF66"/>
      </a:accent1>
      <a:accent2>
        <a:srgbClr val="8DC6FF"/>
      </a:accent2>
      <a:accent3>
        <a:srgbClr val="FDFEFE"/>
      </a:accent3>
      <a:accent4>
        <a:srgbClr val="000000"/>
      </a:accent4>
      <a:accent5>
        <a:srgbClr val="FFFFB8"/>
      </a:accent5>
      <a:accent6>
        <a:srgbClr val="7FB3E7"/>
      </a:accent6>
      <a:hlink>
        <a:srgbClr val="0066CC"/>
      </a:hlink>
      <a:folHlink>
        <a:srgbClr val="00A8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CFEFE"/>
        </a:lt1>
        <a:dk2>
          <a:srgbClr val="000000"/>
        </a:dk2>
        <a:lt2>
          <a:srgbClr val="969696"/>
        </a:lt2>
        <a:accent1>
          <a:srgbClr val="FFFF66"/>
        </a:accent1>
        <a:accent2>
          <a:srgbClr val="8DC6FF"/>
        </a:accent2>
        <a:accent3>
          <a:srgbClr val="FDFEFE"/>
        </a:accent3>
        <a:accent4>
          <a:srgbClr val="000000"/>
        </a:accent4>
        <a:accent5>
          <a:srgbClr val="FFFFB8"/>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24188</TotalTime>
  <Words>3738</Words>
  <Application>Microsoft Office PowerPoint</Application>
  <PresentationFormat>On-screen Show (4:3)</PresentationFormat>
  <Paragraphs>355</Paragraphs>
  <Slides>56</Slides>
  <Notes>49</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1_Custom Design</vt:lpstr>
      <vt:lpstr>Are Texas Kids                   Prepared to Win the Future? Release of the 2011 National KIDS COUNT Data Book</vt:lpstr>
      <vt:lpstr>Slide 2</vt:lpstr>
      <vt:lpstr>http://datacenter.kidscount.org </vt:lpstr>
      <vt:lpstr>Slide 4</vt:lpstr>
      <vt:lpstr>Slide 5</vt:lpstr>
      <vt:lpstr>Slide 6</vt:lpstr>
      <vt:lpstr>Slide 7</vt:lpstr>
      <vt:lpstr>m.datacenter.kidscount.org</vt:lpstr>
      <vt:lpstr>Slide 9</vt:lpstr>
      <vt:lpstr>Slide 10</vt:lpstr>
      <vt:lpstr>Slide 11</vt:lpstr>
      <vt:lpstr>Slide 12</vt:lpstr>
      <vt:lpstr>Slide 13</vt:lpstr>
      <vt:lpstr>After significant declines in the 1990s, the 2000s see increases in child poverty rate</vt:lpstr>
      <vt:lpstr>To be considered “officially poor,” a family of three has to make less than</vt:lpstr>
      <vt:lpstr>U.S. added 2.5M poor kids since 2000; Of those, 1 of every 6 live in Texas</vt:lpstr>
      <vt:lpstr>When a household falls into poverty, children are exposed to increased parental distress, inadequate childcare, poor nutrition, and negative health outcomes.</vt:lpstr>
      <vt:lpstr>What is happening with the economy?</vt:lpstr>
      <vt:lpstr>Slide 19</vt:lpstr>
      <vt:lpstr>TX Unemployment hit peak  in June 2011</vt:lpstr>
      <vt:lpstr>TX Children with at least one unemployed parent</vt:lpstr>
      <vt:lpstr>Texas added nearly 281,000 jobs from 2007-2010</vt:lpstr>
      <vt:lpstr>Texas’ working-age adult population grew at twice the rate of U.S.</vt:lpstr>
      <vt:lpstr>Texas’ child population added nearly     ONE MILLION Kids</vt:lpstr>
      <vt:lpstr>Texas has highest percentage of low-wage jobs in country</vt:lpstr>
      <vt:lpstr>53%  Low-income    VS.   6%   Higher income</vt:lpstr>
      <vt:lpstr>71%  Low-income    VS.   2%   Higher income</vt:lpstr>
      <vt:lpstr>TX children affected by foreclosure since 2007</vt:lpstr>
      <vt:lpstr>How does this ongoing economic stress affect our kids?</vt:lpstr>
      <vt:lpstr>What’s happening?</vt:lpstr>
      <vt:lpstr>We have a work-support system that doesn’t support work.</vt:lpstr>
      <vt:lpstr>Unemployment Insurance Inadequate</vt:lpstr>
      <vt:lpstr>Texas Has Highest Rate of Uninsured Children in the Nation Eleven Years Running</vt:lpstr>
      <vt:lpstr>Texas Ties for Worst Rate of  Child Food Insecurity</vt:lpstr>
      <vt:lpstr>Texas is 5th lowest in per pupil expenditures in 2011</vt:lpstr>
      <vt:lpstr>Texas is in the bottom quarter of states for reading proficiency</vt:lpstr>
      <vt:lpstr>Texas has a regressive tax policy Households With the Lowest Income 
Pay the Highest Percentage in State and Local Taxes</vt:lpstr>
      <vt:lpstr>What can we do?</vt:lpstr>
      <vt:lpstr>Slide 39</vt:lpstr>
      <vt:lpstr>Invest in a two-generation strategy</vt:lpstr>
      <vt:lpstr>Help parents put their families on a path to economic success </vt:lpstr>
      <vt:lpstr>Strengthen Families</vt:lpstr>
      <vt:lpstr>Enable Children to Reach Their Full Potential  </vt:lpstr>
      <vt:lpstr>Enable Children to Reach Their Full Potential</vt:lpstr>
      <vt:lpstr>Slide 45</vt:lpstr>
      <vt:lpstr>“It broke me down, emotionally and mentally, that I couldn’t provide for my family. We’d never been in a situation like this before.”</vt:lpstr>
      <vt:lpstr>Slide 47</vt:lpstr>
      <vt:lpstr>Slide 48</vt:lpstr>
      <vt:lpstr>Slide 49</vt:lpstr>
      <vt:lpstr>Slide 50</vt:lpstr>
      <vt:lpstr>“I’m working a good job. . . I’m spending more time with my kids.   For all the little things that I have,      I am happy.”  Manuel Luna, 31, San Antonio</vt:lpstr>
      <vt:lpstr>Slide 52</vt:lpstr>
      <vt:lpstr>Slide 53</vt:lpstr>
      <vt:lpstr>Slide 54</vt:lpstr>
      <vt:lpstr>Slide 55</vt:lpstr>
      <vt:lpstr>Use of This Presentation</vt:lpstr>
    </vt:vector>
  </TitlesOfParts>
  <Company>CPPP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Florencia Gutierrez</dc:creator>
  <cp:lastModifiedBy>Gina Chavez</cp:lastModifiedBy>
  <cp:revision>726</cp:revision>
  <dcterms:created xsi:type="dcterms:W3CDTF">2007-10-31T20:06:17Z</dcterms:created>
  <dcterms:modified xsi:type="dcterms:W3CDTF">2011-08-19T20:41:58Z</dcterms:modified>
</cp:coreProperties>
</file>